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7" r:id="rId1"/>
    <p:sldMasterId id="2147483813" r:id="rId2"/>
  </p:sldMasterIdLst>
  <p:notesMasterIdLst>
    <p:notesMasterId r:id="rId35"/>
  </p:notesMasterIdLst>
  <p:handoutMasterIdLst>
    <p:handoutMasterId r:id="rId36"/>
  </p:handoutMasterIdLst>
  <p:sldIdLst>
    <p:sldId id="331" r:id="rId3"/>
    <p:sldId id="323" r:id="rId4"/>
    <p:sldId id="332" r:id="rId5"/>
    <p:sldId id="333" r:id="rId6"/>
    <p:sldId id="334" r:id="rId7"/>
    <p:sldId id="335" r:id="rId8"/>
    <p:sldId id="336" r:id="rId9"/>
    <p:sldId id="337" r:id="rId10"/>
    <p:sldId id="338" r:id="rId11"/>
    <p:sldId id="342" r:id="rId12"/>
    <p:sldId id="345" r:id="rId13"/>
    <p:sldId id="346" r:id="rId14"/>
    <p:sldId id="347" r:id="rId15"/>
    <p:sldId id="348" r:id="rId16"/>
    <p:sldId id="340" r:id="rId17"/>
    <p:sldId id="341" r:id="rId18"/>
    <p:sldId id="379" r:id="rId19"/>
    <p:sldId id="352" r:id="rId20"/>
    <p:sldId id="362" r:id="rId21"/>
    <p:sldId id="353" r:id="rId22"/>
    <p:sldId id="354" r:id="rId23"/>
    <p:sldId id="355" r:id="rId24"/>
    <p:sldId id="356" r:id="rId25"/>
    <p:sldId id="377" r:id="rId26"/>
    <p:sldId id="376" r:id="rId27"/>
    <p:sldId id="357" r:id="rId28"/>
    <p:sldId id="367" r:id="rId29"/>
    <p:sldId id="358" r:id="rId30"/>
    <p:sldId id="359" r:id="rId31"/>
    <p:sldId id="366" r:id="rId32"/>
    <p:sldId id="351" r:id="rId33"/>
    <p:sldId id="378" r:id="rId34"/>
  </p:sldIdLst>
  <p:sldSz cx="9144000" cy="5143500" type="screen16x9"/>
  <p:notesSz cx="7099300" cy="1023461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MINISTÈRIEL" id="{0B896E98-F45E-4768-8620-EDDF394BE181}">
          <p14:sldIdLst>
            <p14:sldId id="331"/>
            <p14:sldId id="323"/>
            <p14:sldId id="332"/>
            <p14:sldId id="333"/>
            <p14:sldId id="334"/>
            <p14:sldId id="335"/>
            <p14:sldId id="336"/>
            <p14:sldId id="337"/>
            <p14:sldId id="338"/>
            <p14:sldId id="342"/>
            <p14:sldId id="345"/>
            <p14:sldId id="346"/>
            <p14:sldId id="347"/>
            <p14:sldId id="348"/>
            <p14:sldId id="340"/>
            <p14:sldId id="341"/>
            <p14:sldId id="379"/>
            <p14:sldId id="352"/>
            <p14:sldId id="362"/>
            <p14:sldId id="353"/>
            <p14:sldId id="354"/>
            <p14:sldId id="355"/>
            <p14:sldId id="356"/>
            <p14:sldId id="377"/>
            <p14:sldId id="376"/>
            <p14:sldId id="357"/>
            <p14:sldId id="367"/>
            <p14:sldId id="358"/>
            <p14:sldId id="359"/>
            <p14:sldId id="366"/>
            <p14:sldId id="351"/>
            <p14:sldId id="378"/>
          </p14:sldIdLst>
        </p14:section>
        <p14:section name="MÉTHODOLOGIE" id="{EB03BDE6-D677-4574-A7BF-9721F91BDEB8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orient="horz" pos="191">
          <p15:clr>
            <a:srgbClr val="A4A3A4"/>
          </p15:clr>
        </p15:guide>
        <p15:guide id="3" orient="horz" pos="854">
          <p15:clr>
            <a:srgbClr val="A4A3A4"/>
          </p15:clr>
        </p15:guide>
        <p15:guide id="4" orient="horz" pos="821">
          <p15:clr>
            <a:srgbClr val="A4A3A4"/>
          </p15:clr>
        </p15:guide>
        <p15:guide id="5" orient="horz" pos="3072" userDrawn="1">
          <p15:clr>
            <a:srgbClr val="A4A3A4"/>
          </p15:clr>
        </p15:guide>
        <p15:guide id="6" orient="horz" pos="3151">
          <p15:clr>
            <a:srgbClr val="A4A3A4"/>
          </p15:clr>
        </p15:guide>
        <p15:guide id="7" pos="2880">
          <p15:clr>
            <a:srgbClr val="A4A3A4"/>
          </p15:clr>
        </p15:guide>
        <p15:guide id="8" pos="476">
          <p15:clr>
            <a:srgbClr val="A4A3A4"/>
          </p15:clr>
        </p15:guide>
        <p15:guide id="9" pos="5193">
          <p15:clr>
            <a:srgbClr val="A4A3A4"/>
          </p15:clr>
        </p15:guide>
        <p15:guide id="10" pos="546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65245"/>
    <a:srgbClr val="F08066"/>
    <a:srgbClr val="F18E77"/>
    <a:srgbClr val="B8A6BE"/>
    <a:srgbClr val="689BC6"/>
    <a:srgbClr val="CCFFCC"/>
    <a:srgbClr val="CCFFFF"/>
    <a:srgbClr val="004231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326" autoAdjust="0"/>
    <p:restoredTop sz="94712" autoAdjust="0"/>
  </p:normalViewPr>
  <p:slideViewPr>
    <p:cSldViewPr showGuides="1">
      <p:cViewPr varScale="1">
        <p:scale>
          <a:sx n="132" d="100"/>
          <a:sy n="132" d="100"/>
        </p:scale>
        <p:origin x="120" y="234"/>
      </p:cViewPr>
      <p:guideLst>
        <p:guide orient="horz" pos="1620"/>
        <p:guide orient="horz" pos="191"/>
        <p:guide orient="horz" pos="854"/>
        <p:guide orient="horz" pos="821"/>
        <p:guide orient="horz" pos="3072"/>
        <p:guide orient="horz" pos="3151"/>
        <p:guide pos="2880"/>
        <p:guide pos="476"/>
        <p:guide pos="5193"/>
        <p:guide pos="5465"/>
      </p:guideLst>
    </p:cSldViewPr>
  </p:slideViewPr>
  <p:outlineViewPr>
    <p:cViewPr>
      <p:scale>
        <a:sx n="33" d="100"/>
        <a:sy n="33" d="100"/>
      </p:scale>
      <p:origin x="0" y="-101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image" Target="../media/image16.JP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6.JPG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ng"/></Relationships>
</file>

<file path=ppt/diagrams/_rels/data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ng"/></Relationships>
</file>

<file path=ppt/diagrams/_rels/data6.x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ng"/></Relationships>
</file>

<file path=ppt/diagrams/_rels/data7.x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image" Target="../media/image16.JP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6.JPG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ng"/></Relationships>
</file>

<file path=ppt/diagrams/_rels/drawing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ng"/></Relationships>
</file>

<file path=ppt/diagrams/_rels/drawing6.x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ng"/></Relationships>
</file>

<file path=ppt/diagrams/_rels/drawing7.x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3135902-4577-475D-B8B3-E85AD41BD65B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1D1BF885-60FE-4AA9-B35F-7547685F1DAD}">
      <dgm:prSet phldrT="[Texte]" custT="1"/>
      <dgm:spPr>
        <a:solidFill>
          <a:srgbClr val="292975"/>
        </a:solidFill>
      </dgm:spPr>
      <dgm:t>
        <a:bodyPr/>
        <a:lstStyle/>
        <a:p>
          <a:r>
            <a:rPr lang="fr-FR" sz="1400" b="0" spc="0" baseline="0" dirty="0" smtClean="0"/>
            <a:t>PFUE Janv. à juin 2022</a:t>
          </a:r>
          <a:endParaRPr lang="fr-FR" sz="1400" b="0" spc="0" baseline="0" dirty="0"/>
        </a:p>
      </dgm:t>
    </dgm:pt>
    <dgm:pt modelId="{1672B6E6-FB3D-49D5-A71D-7733BA41BD7B}" type="parTrans" cxnId="{73BD9477-D020-4D3A-970A-CF42A77A7BCD}">
      <dgm:prSet/>
      <dgm:spPr/>
      <dgm:t>
        <a:bodyPr/>
        <a:lstStyle/>
        <a:p>
          <a:endParaRPr lang="fr-FR"/>
        </a:p>
      </dgm:t>
    </dgm:pt>
    <dgm:pt modelId="{D7A8F62B-C803-433B-AE00-91D576015700}" type="sibTrans" cxnId="{73BD9477-D020-4D3A-970A-CF42A77A7BCD}">
      <dgm:prSet/>
      <dgm:spPr/>
      <dgm:t>
        <a:bodyPr/>
        <a:lstStyle/>
        <a:p>
          <a:endParaRPr lang="fr-FR"/>
        </a:p>
      </dgm:t>
    </dgm:pt>
    <dgm:pt modelId="{585EFAB8-175F-4348-BC7F-C8A97FC48F2B}">
      <dgm:prSet phldrT="[Texte]" custT="1"/>
      <dgm:spPr>
        <a:solidFill>
          <a:srgbClr val="292975"/>
        </a:solidFill>
      </dgm:spPr>
      <dgm:t>
        <a:bodyPr/>
        <a:lstStyle/>
        <a:p>
          <a:r>
            <a:rPr lang="fr-FR" sz="1400" b="0" spc="0" baseline="0" dirty="0" smtClean="0"/>
            <a:t>PCZUE </a:t>
          </a:r>
        </a:p>
        <a:p>
          <a:r>
            <a:rPr lang="fr-FR" sz="1400" b="0" spc="0" baseline="0" dirty="0" smtClean="0"/>
            <a:t>Juill. à déc. 2022</a:t>
          </a:r>
          <a:endParaRPr lang="fr-FR" sz="1400" b="1" spc="200" baseline="0" dirty="0"/>
        </a:p>
      </dgm:t>
    </dgm:pt>
    <dgm:pt modelId="{3AD6E9FA-E247-40F5-A5EA-9606BFCB09FD}" type="parTrans" cxnId="{32EFA04C-0D38-4E2A-9AC4-AD091D392C70}">
      <dgm:prSet/>
      <dgm:spPr/>
      <dgm:t>
        <a:bodyPr/>
        <a:lstStyle/>
        <a:p>
          <a:endParaRPr lang="fr-FR"/>
        </a:p>
      </dgm:t>
    </dgm:pt>
    <dgm:pt modelId="{3ED02EE8-E55D-4678-AEF1-3903F07665F6}" type="sibTrans" cxnId="{32EFA04C-0D38-4E2A-9AC4-AD091D392C70}">
      <dgm:prSet/>
      <dgm:spPr/>
      <dgm:t>
        <a:bodyPr/>
        <a:lstStyle/>
        <a:p>
          <a:endParaRPr lang="fr-FR"/>
        </a:p>
      </dgm:t>
    </dgm:pt>
    <dgm:pt modelId="{81321136-4A50-4376-B701-E95C59A76B45}">
      <dgm:prSet phldrT="[Texte]" custT="1"/>
      <dgm:spPr>
        <a:solidFill>
          <a:srgbClr val="292975"/>
        </a:solidFill>
      </dgm:spPr>
      <dgm:t>
        <a:bodyPr/>
        <a:lstStyle/>
        <a:p>
          <a:r>
            <a:rPr lang="fr-FR" sz="1400" b="0" spc="0" baseline="0" dirty="0" smtClean="0"/>
            <a:t>PESUE </a:t>
          </a:r>
        </a:p>
        <a:p>
          <a:r>
            <a:rPr lang="fr-FR" sz="1400" b="0" spc="0" baseline="0" dirty="0" smtClean="0"/>
            <a:t>Juill. à déc. 2023</a:t>
          </a:r>
          <a:endParaRPr lang="fr-FR" sz="1400" b="1" spc="200" baseline="0" dirty="0"/>
        </a:p>
      </dgm:t>
    </dgm:pt>
    <dgm:pt modelId="{D00F0CBD-4E0A-4B7B-B442-F1722A45D493}" type="parTrans" cxnId="{381E7835-9B02-437F-A934-F0A607B3C1E4}">
      <dgm:prSet/>
      <dgm:spPr/>
      <dgm:t>
        <a:bodyPr/>
        <a:lstStyle/>
        <a:p>
          <a:endParaRPr lang="fr-FR"/>
        </a:p>
      </dgm:t>
    </dgm:pt>
    <dgm:pt modelId="{17A9A20F-F588-4D7C-89BB-DDF44728414A}" type="sibTrans" cxnId="{381E7835-9B02-437F-A934-F0A607B3C1E4}">
      <dgm:prSet/>
      <dgm:spPr/>
      <dgm:t>
        <a:bodyPr/>
        <a:lstStyle/>
        <a:p>
          <a:endParaRPr lang="fr-FR"/>
        </a:p>
      </dgm:t>
    </dgm:pt>
    <dgm:pt modelId="{8F004F41-B5B1-42D1-A1C8-F7F018DCC633}">
      <dgm:prSet phldrT="[Texte]" custT="1"/>
      <dgm:spPr>
        <a:solidFill>
          <a:srgbClr val="292975"/>
        </a:solidFill>
      </dgm:spPr>
      <dgm:t>
        <a:bodyPr/>
        <a:lstStyle/>
        <a:p>
          <a:r>
            <a:rPr lang="fr-FR" sz="1400" b="0" spc="0" baseline="0" dirty="0" smtClean="0"/>
            <a:t>Nov. 2021 </a:t>
          </a:r>
          <a:endParaRPr lang="fr-FR" sz="1400" b="0" spc="0" baseline="0" dirty="0"/>
        </a:p>
      </dgm:t>
    </dgm:pt>
    <dgm:pt modelId="{B2ADEE5B-96AB-45A4-BFDE-B2A012550AC9}" type="sibTrans" cxnId="{D6CE1043-7F2E-4D41-9A6D-B4B09381DE35}">
      <dgm:prSet/>
      <dgm:spPr/>
      <dgm:t>
        <a:bodyPr/>
        <a:lstStyle/>
        <a:p>
          <a:endParaRPr lang="fr-FR"/>
        </a:p>
      </dgm:t>
    </dgm:pt>
    <dgm:pt modelId="{37899665-6257-4237-A664-44AF4F80AA27}" type="parTrans" cxnId="{D6CE1043-7F2E-4D41-9A6D-B4B09381DE35}">
      <dgm:prSet/>
      <dgm:spPr/>
      <dgm:t>
        <a:bodyPr/>
        <a:lstStyle/>
        <a:p>
          <a:endParaRPr lang="fr-FR"/>
        </a:p>
      </dgm:t>
    </dgm:pt>
    <dgm:pt modelId="{1CC29CD7-DB47-45D5-846A-80DA22A12DAD}">
      <dgm:prSet phldrT="[Texte]" custT="1"/>
      <dgm:spPr>
        <a:solidFill>
          <a:srgbClr val="292975"/>
        </a:solidFill>
      </dgm:spPr>
      <dgm:t>
        <a:bodyPr/>
        <a:lstStyle/>
        <a:p>
          <a:r>
            <a:rPr lang="fr-FR" sz="1400" b="0" spc="0" baseline="0" dirty="0" smtClean="0"/>
            <a:t>PSUE </a:t>
          </a:r>
        </a:p>
        <a:p>
          <a:r>
            <a:rPr lang="fr-FR" sz="1400" b="0" spc="0" baseline="0" dirty="0" smtClean="0"/>
            <a:t>Janv. à juin 2023</a:t>
          </a:r>
          <a:endParaRPr lang="fr-FR" sz="1400" b="0" spc="0" baseline="0" dirty="0"/>
        </a:p>
      </dgm:t>
    </dgm:pt>
    <dgm:pt modelId="{938BEF99-696C-46B3-AC23-17739E57D3E5}" type="sibTrans" cxnId="{1624D543-1D6F-4308-AB84-FC6008EF76F6}">
      <dgm:prSet/>
      <dgm:spPr/>
      <dgm:t>
        <a:bodyPr/>
        <a:lstStyle/>
        <a:p>
          <a:endParaRPr lang="fr-FR"/>
        </a:p>
      </dgm:t>
    </dgm:pt>
    <dgm:pt modelId="{90979C17-46E6-403C-A570-EC5DB60C49D8}" type="parTrans" cxnId="{1624D543-1D6F-4308-AB84-FC6008EF76F6}">
      <dgm:prSet/>
      <dgm:spPr/>
      <dgm:t>
        <a:bodyPr/>
        <a:lstStyle/>
        <a:p>
          <a:endParaRPr lang="fr-FR"/>
        </a:p>
      </dgm:t>
    </dgm:pt>
    <dgm:pt modelId="{F1801F4D-EFC4-4764-BFEF-1E3FC2968497}">
      <dgm:prSet phldrT="[Texte]" custT="1"/>
      <dgm:spPr>
        <a:solidFill>
          <a:srgbClr val="292975"/>
        </a:solidFill>
        <a:ln w="38100">
          <a:noFill/>
        </a:ln>
      </dgm:spPr>
      <dgm:t>
        <a:bodyPr/>
        <a:lstStyle/>
        <a:p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fr-FR" sz="1500" b="0" spc="0" baseline="0" dirty="0" smtClean="0"/>
        </a:p>
        <a:p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fr-FR" sz="1400" b="0" spc="200" baseline="0" dirty="0" smtClean="0"/>
            <a:t>2018</a:t>
          </a:r>
        </a:p>
        <a:p>
          <a:pPr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1500" b="0" spc="0" baseline="0" dirty="0" smtClean="0"/>
        </a:p>
      </dgm:t>
    </dgm:pt>
    <dgm:pt modelId="{61E2AE1E-4C80-4478-9222-BC12637942B9}" type="sibTrans" cxnId="{47D93F2F-2E41-4A1B-9BC7-AD031C904A96}">
      <dgm:prSet/>
      <dgm:spPr/>
      <dgm:t>
        <a:bodyPr/>
        <a:lstStyle/>
        <a:p>
          <a:endParaRPr lang="fr-FR"/>
        </a:p>
      </dgm:t>
    </dgm:pt>
    <dgm:pt modelId="{1687CA4D-4AC1-4871-AB72-0A84ABC87306}" type="parTrans" cxnId="{47D93F2F-2E41-4A1B-9BC7-AD031C904A96}">
      <dgm:prSet/>
      <dgm:spPr/>
      <dgm:t>
        <a:bodyPr/>
        <a:lstStyle/>
        <a:p>
          <a:endParaRPr lang="fr-FR"/>
        </a:p>
      </dgm:t>
    </dgm:pt>
    <dgm:pt modelId="{0F66D63D-D0A6-4C80-9969-9850A7226C6A}" type="pres">
      <dgm:prSet presAssocID="{43135902-4577-475D-B8B3-E85AD41BD65B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888B678F-CD23-4049-BE6C-724790489ACC}" type="pres">
      <dgm:prSet presAssocID="{F1801F4D-EFC4-4764-BFEF-1E3FC2968497}" presName="parTxOnly" presStyleLbl="node1" presStyleIdx="0" presStyleCnt="6" custScaleX="35076" custScaleY="5313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BDD472B9-A7E5-49FC-B2C8-A7A64136E474}" type="pres">
      <dgm:prSet presAssocID="{61E2AE1E-4C80-4478-9222-BC12637942B9}" presName="parTxOnlySpace" presStyleCnt="0"/>
      <dgm:spPr/>
    </dgm:pt>
    <dgm:pt modelId="{52728563-7D23-4D25-B9B9-216BFB847B0F}" type="pres">
      <dgm:prSet presAssocID="{8F004F41-B5B1-42D1-A1C8-F7F018DCC633}" presName="parTxOnly" presStyleLbl="node1" presStyleIdx="1" presStyleCnt="6" custScaleX="33035" custScaleY="5313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31149100-78B5-4D24-B8A5-755F4C28DB46}" type="pres">
      <dgm:prSet presAssocID="{B2ADEE5B-96AB-45A4-BFDE-B2A012550AC9}" presName="parTxOnlySpace" presStyleCnt="0"/>
      <dgm:spPr/>
    </dgm:pt>
    <dgm:pt modelId="{A847E7C9-C08C-46CD-8B91-EFABD2874136}" type="pres">
      <dgm:prSet presAssocID="{1D1BF885-60FE-4AA9-B35F-7547685F1DAD}" presName="parTxOnly" presStyleLbl="node1" presStyleIdx="2" presStyleCnt="6" custScaleX="44806" custScaleY="5156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FE59BAF9-F461-4FDD-A115-448AEF4BF879}" type="pres">
      <dgm:prSet presAssocID="{D7A8F62B-C803-433B-AE00-91D576015700}" presName="parTxOnlySpace" presStyleCnt="0"/>
      <dgm:spPr/>
    </dgm:pt>
    <dgm:pt modelId="{D22AA022-4DC0-4E68-AF1E-AFFD516A713A}" type="pres">
      <dgm:prSet presAssocID="{585EFAB8-175F-4348-BC7F-C8A97FC48F2B}" presName="parTxOnly" presStyleLbl="node1" presStyleIdx="3" presStyleCnt="6" custScaleX="45846" custScaleY="50099" custLinFactNeighborX="5956" custLinFactNeighborY="14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4063D240-A505-4266-8D45-8D2D774F8794}" type="pres">
      <dgm:prSet presAssocID="{3ED02EE8-E55D-4678-AEF1-3903F07665F6}" presName="parTxOnlySpace" presStyleCnt="0"/>
      <dgm:spPr/>
    </dgm:pt>
    <dgm:pt modelId="{7261E654-A8C4-4C8E-B79F-2E1F7E894317}" type="pres">
      <dgm:prSet presAssocID="{1CC29CD7-DB47-45D5-846A-80DA22A12DAD}" presName="parTxOnly" presStyleLbl="node1" presStyleIdx="4" presStyleCnt="6" custScaleX="42050" custScaleY="51691" custLinFactNeighborX="-54382" custLinFactNeighborY="75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0429F28C-A252-47FA-8CB5-DEE407B3C932}" type="pres">
      <dgm:prSet presAssocID="{938BEF99-696C-46B3-AC23-17739E57D3E5}" presName="parTxOnlySpace" presStyleCnt="0"/>
      <dgm:spPr/>
    </dgm:pt>
    <dgm:pt modelId="{69C02C83-A276-4565-9244-48B552BD7E4F}" type="pres">
      <dgm:prSet presAssocID="{81321136-4A50-4376-B701-E95C59A76B45}" presName="parTxOnly" presStyleLbl="node1" presStyleIdx="5" presStyleCnt="6" custScaleX="44168" custScaleY="51014" custLinFactNeighborX="-61381" custLinFactNeighborY="188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7CA13D7E-FC2A-454C-AAF4-D78C0F7CCB3D}" type="presOf" srcId="{1D1BF885-60FE-4AA9-B35F-7547685F1DAD}" destId="{A847E7C9-C08C-46CD-8B91-EFABD2874136}" srcOrd="0" destOrd="0" presId="urn:microsoft.com/office/officeart/2005/8/layout/chevron1"/>
    <dgm:cxn modelId="{381E7835-9B02-437F-A934-F0A607B3C1E4}" srcId="{43135902-4577-475D-B8B3-E85AD41BD65B}" destId="{81321136-4A50-4376-B701-E95C59A76B45}" srcOrd="5" destOrd="0" parTransId="{D00F0CBD-4E0A-4B7B-B442-F1722A45D493}" sibTransId="{17A9A20F-F588-4D7C-89BB-DDF44728414A}"/>
    <dgm:cxn modelId="{73BD9477-D020-4D3A-970A-CF42A77A7BCD}" srcId="{43135902-4577-475D-B8B3-E85AD41BD65B}" destId="{1D1BF885-60FE-4AA9-B35F-7547685F1DAD}" srcOrd="2" destOrd="0" parTransId="{1672B6E6-FB3D-49D5-A71D-7733BA41BD7B}" sibTransId="{D7A8F62B-C803-433B-AE00-91D576015700}"/>
    <dgm:cxn modelId="{47D93F2F-2E41-4A1B-9BC7-AD031C904A96}" srcId="{43135902-4577-475D-B8B3-E85AD41BD65B}" destId="{F1801F4D-EFC4-4764-BFEF-1E3FC2968497}" srcOrd="0" destOrd="0" parTransId="{1687CA4D-4AC1-4871-AB72-0A84ABC87306}" sibTransId="{61E2AE1E-4C80-4478-9222-BC12637942B9}"/>
    <dgm:cxn modelId="{D6CE1043-7F2E-4D41-9A6D-B4B09381DE35}" srcId="{43135902-4577-475D-B8B3-E85AD41BD65B}" destId="{8F004F41-B5B1-42D1-A1C8-F7F018DCC633}" srcOrd="1" destOrd="0" parTransId="{37899665-6257-4237-A664-44AF4F80AA27}" sibTransId="{B2ADEE5B-96AB-45A4-BFDE-B2A012550AC9}"/>
    <dgm:cxn modelId="{32EFA04C-0D38-4E2A-9AC4-AD091D392C70}" srcId="{43135902-4577-475D-B8B3-E85AD41BD65B}" destId="{585EFAB8-175F-4348-BC7F-C8A97FC48F2B}" srcOrd="3" destOrd="0" parTransId="{3AD6E9FA-E247-40F5-A5EA-9606BFCB09FD}" sibTransId="{3ED02EE8-E55D-4678-AEF1-3903F07665F6}"/>
    <dgm:cxn modelId="{2005D476-72B0-48D7-BBD9-B9E7AB56C8A3}" type="presOf" srcId="{8F004F41-B5B1-42D1-A1C8-F7F018DCC633}" destId="{52728563-7D23-4D25-B9B9-216BFB847B0F}" srcOrd="0" destOrd="0" presId="urn:microsoft.com/office/officeart/2005/8/layout/chevron1"/>
    <dgm:cxn modelId="{3BA45C43-2283-4CE5-896E-6B7A81694D68}" type="presOf" srcId="{F1801F4D-EFC4-4764-BFEF-1E3FC2968497}" destId="{888B678F-CD23-4049-BE6C-724790489ACC}" srcOrd="0" destOrd="0" presId="urn:microsoft.com/office/officeart/2005/8/layout/chevron1"/>
    <dgm:cxn modelId="{D48B0943-1B91-4F1E-A1F4-004771C87B89}" type="presOf" srcId="{43135902-4577-475D-B8B3-E85AD41BD65B}" destId="{0F66D63D-D0A6-4C80-9969-9850A7226C6A}" srcOrd="0" destOrd="0" presId="urn:microsoft.com/office/officeart/2005/8/layout/chevron1"/>
    <dgm:cxn modelId="{2151B74D-1862-4A6A-BE77-83962B619FBE}" type="presOf" srcId="{585EFAB8-175F-4348-BC7F-C8A97FC48F2B}" destId="{D22AA022-4DC0-4E68-AF1E-AFFD516A713A}" srcOrd="0" destOrd="0" presId="urn:microsoft.com/office/officeart/2005/8/layout/chevron1"/>
    <dgm:cxn modelId="{30E1EEF9-C8F6-4D54-A87C-B62CA8628621}" type="presOf" srcId="{1CC29CD7-DB47-45D5-846A-80DA22A12DAD}" destId="{7261E654-A8C4-4C8E-B79F-2E1F7E894317}" srcOrd="0" destOrd="0" presId="urn:microsoft.com/office/officeart/2005/8/layout/chevron1"/>
    <dgm:cxn modelId="{53C35CC1-83E6-40B6-A034-221610087359}" type="presOf" srcId="{81321136-4A50-4376-B701-E95C59A76B45}" destId="{69C02C83-A276-4565-9244-48B552BD7E4F}" srcOrd="0" destOrd="0" presId="urn:microsoft.com/office/officeart/2005/8/layout/chevron1"/>
    <dgm:cxn modelId="{1624D543-1D6F-4308-AB84-FC6008EF76F6}" srcId="{43135902-4577-475D-B8B3-E85AD41BD65B}" destId="{1CC29CD7-DB47-45D5-846A-80DA22A12DAD}" srcOrd="4" destOrd="0" parTransId="{90979C17-46E6-403C-A570-EC5DB60C49D8}" sibTransId="{938BEF99-696C-46B3-AC23-17739E57D3E5}"/>
    <dgm:cxn modelId="{2280C95E-4B30-48F9-8B0F-0A354AA2663B}" type="presParOf" srcId="{0F66D63D-D0A6-4C80-9969-9850A7226C6A}" destId="{888B678F-CD23-4049-BE6C-724790489ACC}" srcOrd="0" destOrd="0" presId="urn:microsoft.com/office/officeart/2005/8/layout/chevron1"/>
    <dgm:cxn modelId="{049E1FF4-CA66-4FC1-8F23-47363B02471F}" type="presParOf" srcId="{0F66D63D-D0A6-4C80-9969-9850A7226C6A}" destId="{BDD472B9-A7E5-49FC-B2C8-A7A64136E474}" srcOrd="1" destOrd="0" presId="urn:microsoft.com/office/officeart/2005/8/layout/chevron1"/>
    <dgm:cxn modelId="{E39D9BC3-177E-4F86-98D9-8F98908F48D6}" type="presParOf" srcId="{0F66D63D-D0A6-4C80-9969-9850A7226C6A}" destId="{52728563-7D23-4D25-B9B9-216BFB847B0F}" srcOrd="2" destOrd="0" presId="urn:microsoft.com/office/officeart/2005/8/layout/chevron1"/>
    <dgm:cxn modelId="{7D682EB6-671B-4D1A-ADE3-52ABEDFEF93D}" type="presParOf" srcId="{0F66D63D-D0A6-4C80-9969-9850A7226C6A}" destId="{31149100-78B5-4D24-B8A5-755F4C28DB46}" srcOrd="3" destOrd="0" presId="urn:microsoft.com/office/officeart/2005/8/layout/chevron1"/>
    <dgm:cxn modelId="{C13B0368-C349-406C-9F3E-4F3A31AA8F6A}" type="presParOf" srcId="{0F66D63D-D0A6-4C80-9969-9850A7226C6A}" destId="{A847E7C9-C08C-46CD-8B91-EFABD2874136}" srcOrd="4" destOrd="0" presId="urn:microsoft.com/office/officeart/2005/8/layout/chevron1"/>
    <dgm:cxn modelId="{EA18CD14-C663-4998-A367-D6826B7DF6D2}" type="presParOf" srcId="{0F66D63D-D0A6-4C80-9969-9850A7226C6A}" destId="{FE59BAF9-F461-4FDD-A115-448AEF4BF879}" srcOrd="5" destOrd="0" presId="urn:microsoft.com/office/officeart/2005/8/layout/chevron1"/>
    <dgm:cxn modelId="{E2A5575E-D2B0-4226-87F5-391DDD2DDC3D}" type="presParOf" srcId="{0F66D63D-D0A6-4C80-9969-9850A7226C6A}" destId="{D22AA022-4DC0-4E68-AF1E-AFFD516A713A}" srcOrd="6" destOrd="0" presId="urn:microsoft.com/office/officeart/2005/8/layout/chevron1"/>
    <dgm:cxn modelId="{287662B3-B6EE-40D7-89A7-DAA21F697293}" type="presParOf" srcId="{0F66D63D-D0A6-4C80-9969-9850A7226C6A}" destId="{4063D240-A505-4266-8D45-8D2D774F8794}" srcOrd="7" destOrd="0" presId="urn:microsoft.com/office/officeart/2005/8/layout/chevron1"/>
    <dgm:cxn modelId="{62D88E50-520B-4E18-905F-7A22127B22B1}" type="presParOf" srcId="{0F66D63D-D0A6-4C80-9969-9850A7226C6A}" destId="{7261E654-A8C4-4C8E-B79F-2E1F7E894317}" srcOrd="8" destOrd="0" presId="urn:microsoft.com/office/officeart/2005/8/layout/chevron1"/>
    <dgm:cxn modelId="{B19531E5-59D6-4E97-A075-B2700C4F0F1F}" type="presParOf" srcId="{0F66D63D-D0A6-4C80-9969-9850A7226C6A}" destId="{0429F28C-A252-47FA-8CB5-DEE407B3C932}" srcOrd="9" destOrd="0" presId="urn:microsoft.com/office/officeart/2005/8/layout/chevron1"/>
    <dgm:cxn modelId="{BB1F7158-E1B5-487A-A39C-1234171240DC}" type="presParOf" srcId="{0F66D63D-D0A6-4C80-9969-9850A7226C6A}" destId="{69C02C83-A276-4565-9244-48B552BD7E4F}" srcOrd="1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7C8095B-F6DF-4273-9340-45673931B56A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4A7104B5-D430-47F0-9647-7B93E33923D3}">
      <dgm:prSet phldrT="[Texte]" custT="1"/>
      <dgm:spPr>
        <a:noFill/>
      </dgm:spPr>
      <dgm:t>
        <a:bodyPr/>
        <a:lstStyle/>
        <a:p>
          <a:r>
            <a:rPr lang="fr-FR" sz="2100" b="1" dirty="0" smtClean="0">
              <a:solidFill>
                <a:schemeClr val="tx1"/>
              </a:solidFill>
              <a:latin typeface="Arial" pitchFamily="2"/>
              <a:ea typeface="SimSun" pitchFamily="34"/>
              <a:cs typeface="SimSun" pitchFamily="34"/>
            </a:rPr>
            <a:t>1/ </a:t>
          </a:r>
          <a:r>
            <a:rPr lang="fr-FR" sz="2100" u="sng" dirty="0" smtClean="0">
              <a:solidFill>
                <a:schemeClr val="tx1"/>
              </a:solidFill>
              <a:latin typeface="Arial" pitchFamily="2"/>
              <a:ea typeface="SimSun" pitchFamily="34"/>
              <a:cs typeface="SimSun" pitchFamily="34"/>
            </a:rPr>
            <a:t>Intra UE </a:t>
          </a:r>
          <a:r>
            <a:rPr lang="fr-FR" sz="2100" dirty="0" smtClean="0">
              <a:solidFill>
                <a:schemeClr val="tx1"/>
              </a:solidFill>
              <a:latin typeface="Arial" pitchFamily="2"/>
              <a:ea typeface="SimSun" pitchFamily="34"/>
              <a:cs typeface="SimSun" pitchFamily="34"/>
            </a:rPr>
            <a:t>: </a:t>
          </a:r>
        </a:p>
        <a:p>
          <a:r>
            <a:rPr lang="fr-FR" sz="2100" dirty="0" smtClean="0">
              <a:solidFill>
                <a:schemeClr val="tx1"/>
              </a:solidFill>
              <a:latin typeface="Arial" pitchFamily="2"/>
              <a:ea typeface="SimSun" pitchFamily="34"/>
              <a:cs typeface="SimSun" pitchFamily="34"/>
            </a:rPr>
            <a:t>Procédures complexes et chronophages</a:t>
          </a:r>
          <a:endParaRPr lang="fr-FR" sz="2100" dirty="0">
            <a:solidFill>
              <a:schemeClr val="tx1"/>
            </a:solidFill>
          </a:endParaRPr>
        </a:p>
      </dgm:t>
    </dgm:pt>
    <dgm:pt modelId="{89C8F363-968B-47D3-ADD7-4F01F2412BFB}" type="parTrans" cxnId="{FC8C2B13-0656-4AC1-8A38-D3FF5FA87B02}">
      <dgm:prSet/>
      <dgm:spPr/>
      <dgm:t>
        <a:bodyPr/>
        <a:lstStyle/>
        <a:p>
          <a:endParaRPr lang="fr-FR"/>
        </a:p>
      </dgm:t>
    </dgm:pt>
    <dgm:pt modelId="{D4111558-C94F-4318-95F7-FE5BC9FB3D34}" type="sibTrans" cxnId="{FC8C2B13-0656-4AC1-8A38-D3FF5FA87B02}">
      <dgm:prSet/>
      <dgm:spPr/>
      <dgm:t>
        <a:bodyPr/>
        <a:lstStyle/>
        <a:p>
          <a:endParaRPr lang="fr-FR"/>
        </a:p>
      </dgm:t>
    </dgm:pt>
    <dgm:pt modelId="{BA9C5C03-0841-4447-9DC6-8B1DD3D3F889}">
      <dgm:prSet phldrT="[Texte]" custT="1"/>
      <dgm:spPr>
        <a:noFill/>
      </dgm:spPr>
      <dgm:t>
        <a:bodyPr/>
        <a:lstStyle/>
        <a:p>
          <a:r>
            <a:rPr lang="fr-FR" sz="2100" b="1" dirty="0" smtClean="0">
              <a:solidFill>
                <a:schemeClr val="tx1"/>
              </a:solidFill>
              <a:latin typeface="Arial" pitchFamily="2"/>
              <a:ea typeface="SimSun" pitchFamily="34"/>
              <a:cs typeface="SimSun" pitchFamily="34"/>
            </a:rPr>
            <a:t>2/ </a:t>
          </a:r>
          <a:r>
            <a:rPr lang="fr-FR" sz="2100" b="0" u="sng" dirty="0" smtClean="0">
              <a:solidFill>
                <a:schemeClr val="tx1"/>
              </a:solidFill>
              <a:latin typeface="Arial" pitchFamily="2"/>
              <a:ea typeface="SimSun" pitchFamily="34"/>
              <a:cs typeface="SimSun" pitchFamily="34"/>
            </a:rPr>
            <a:t>Transferts déchets non dangereux </a:t>
          </a:r>
          <a:r>
            <a:rPr lang="fr-FR" sz="2100" b="0" dirty="0" smtClean="0">
              <a:solidFill>
                <a:schemeClr val="tx1"/>
              </a:solidFill>
              <a:latin typeface="Arial" pitchFamily="2"/>
              <a:ea typeface="SimSun" pitchFamily="34"/>
              <a:cs typeface="SimSun" pitchFamily="34"/>
            </a:rPr>
            <a:t>: </a:t>
          </a:r>
        </a:p>
        <a:p>
          <a:r>
            <a:rPr lang="fr-FR" sz="2100" b="0" dirty="0" smtClean="0">
              <a:solidFill>
                <a:schemeClr val="tx1"/>
              </a:solidFill>
              <a:latin typeface="Arial" pitchFamily="2"/>
              <a:ea typeface="SimSun" pitchFamily="34"/>
              <a:cs typeface="SimSun" pitchFamily="34"/>
            </a:rPr>
            <a:t>Manque de garanties sur conditions de traitement pays destination et distinction déchets/bien usagés</a:t>
          </a:r>
          <a:endParaRPr lang="fr-FR" sz="2100" b="0" dirty="0">
            <a:solidFill>
              <a:schemeClr val="tx1"/>
            </a:solidFill>
          </a:endParaRPr>
        </a:p>
      </dgm:t>
    </dgm:pt>
    <dgm:pt modelId="{8E8FF853-05E8-431E-B9F8-52AFEDE0F4CE}" type="parTrans" cxnId="{2A9990D0-AB8F-4323-AA7E-620D037E6AC0}">
      <dgm:prSet/>
      <dgm:spPr/>
      <dgm:t>
        <a:bodyPr/>
        <a:lstStyle/>
        <a:p>
          <a:endParaRPr lang="fr-FR"/>
        </a:p>
      </dgm:t>
    </dgm:pt>
    <dgm:pt modelId="{F7F76987-4303-400B-BFA6-CC00FF63AA20}" type="sibTrans" cxnId="{2A9990D0-AB8F-4323-AA7E-620D037E6AC0}">
      <dgm:prSet/>
      <dgm:spPr/>
      <dgm:t>
        <a:bodyPr/>
        <a:lstStyle/>
        <a:p>
          <a:endParaRPr lang="fr-FR"/>
        </a:p>
      </dgm:t>
    </dgm:pt>
    <dgm:pt modelId="{A5EE1EAA-F30C-49B9-B335-632204FFEFD2}">
      <dgm:prSet phldrT="[Texte]" custT="1"/>
      <dgm:spPr>
        <a:noFill/>
      </dgm:spPr>
      <dgm:t>
        <a:bodyPr/>
        <a:lstStyle/>
        <a:p>
          <a:r>
            <a:rPr lang="fr-FR" sz="2100" b="1" dirty="0" smtClean="0">
              <a:solidFill>
                <a:schemeClr val="tx1"/>
              </a:solidFill>
              <a:latin typeface="Arial" pitchFamily="2"/>
              <a:ea typeface="SimSun" pitchFamily="34"/>
              <a:cs typeface="SimSun" pitchFamily="34"/>
            </a:rPr>
            <a:t>3/ </a:t>
          </a:r>
          <a:r>
            <a:rPr lang="fr-FR" sz="2100" b="0" u="sng" dirty="0" smtClean="0">
              <a:solidFill>
                <a:schemeClr val="tx1"/>
              </a:solidFill>
              <a:latin typeface="Arial" pitchFamily="2"/>
              <a:ea typeface="SimSun" pitchFamily="34"/>
              <a:cs typeface="SimSun" pitchFamily="34"/>
            </a:rPr>
            <a:t>Transferts illicites intra UE et hors UE </a:t>
          </a:r>
          <a:r>
            <a:rPr lang="fr-FR" sz="2100" b="0" dirty="0" smtClean="0">
              <a:solidFill>
                <a:schemeClr val="tx1"/>
              </a:solidFill>
              <a:latin typeface="Arial" pitchFamily="2"/>
              <a:ea typeface="SimSun" pitchFamily="34"/>
              <a:cs typeface="SimSun" pitchFamily="34"/>
            </a:rPr>
            <a:t>: </a:t>
          </a:r>
        </a:p>
        <a:p>
          <a:r>
            <a:rPr lang="fr-FR" sz="2100" b="0" dirty="0" smtClean="0">
              <a:solidFill>
                <a:schemeClr val="tx1"/>
              </a:solidFill>
              <a:latin typeface="Arial" pitchFamily="2"/>
              <a:ea typeface="SimSun" pitchFamily="34"/>
              <a:cs typeface="SimSun" pitchFamily="34"/>
            </a:rPr>
            <a:t>Lacunes dans la mise en application RTD et le contrôle de la mise en œuvre</a:t>
          </a:r>
          <a:endParaRPr lang="fr-FR" sz="2100" b="0" dirty="0">
            <a:solidFill>
              <a:schemeClr val="tx1"/>
            </a:solidFill>
          </a:endParaRPr>
        </a:p>
      </dgm:t>
    </dgm:pt>
    <dgm:pt modelId="{8407AED4-D46A-4180-9D06-415769399289}" type="parTrans" cxnId="{51327D1D-2617-4D23-8FE6-C54894BAB36D}">
      <dgm:prSet/>
      <dgm:spPr/>
      <dgm:t>
        <a:bodyPr/>
        <a:lstStyle/>
        <a:p>
          <a:endParaRPr lang="fr-FR"/>
        </a:p>
      </dgm:t>
    </dgm:pt>
    <dgm:pt modelId="{BF73EF4E-3330-4F5E-ABA1-8E49412B9ECD}" type="sibTrans" cxnId="{51327D1D-2617-4D23-8FE6-C54894BAB36D}">
      <dgm:prSet/>
      <dgm:spPr/>
      <dgm:t>
        <a:bodyPr/>
        <a:lstStyle/>
        <a:p>
          <a:endParaRPr lang="fr-FR"/>
        </a:p>
      </dgm:t>
    </dgm:pt>
    <dgm:pt modelId="{810BB486-572E-4F46-836D-73BDD307820D}" type="pres">
      <dgm:prSet presAssocID="{67C8095B-F6DF-4273-9340-45673931B56A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11C6A4F7-EA5B-4A99-AFB7-B428117D47DB}" type="pres">
      <dgm:prSet presAssocID="{4A7104B5-D430-47F0-9647-7B93E33923D3}" presName="comp" presStyleCnt="0"/>
      <dgm:spPr/>
    </dgm:pt>
    <dgm:pt modelId="{F0DC331D-A1C6-400B-BB67-08E1B4C3819C}" type="pres">
      <dgm:prSet presAssocID="{4A7104B5-D430-47F0-9647-7B93E33923D3}" presName="box" presStyleLbl="node1" presStyleIdx="0" presStyleCnt="3" custLinFactNeighborX="3280"/>
      <dgm:spPr/>
      <dgm:t>
        <a:bodyPr/>
        <a:lstStyle/>
        <a:p>
          <a:endParaRPr lang="fr-FR"/>
        </a:p>
      </dgm:t>
    </dgm:pt>
    <dgm:pt modelId="{2BB659F1-AA43-4FEB-B6CF-BE741F1494C7}" type="pres">
      <dgm:prSet presAssocID="{4A7104B5-D430-47F0-9647-7B93E33923D3}" presName="img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9000" b="-19000"/>
          </a:stretch>
        </a:blipFill>
      </dgm:spPr>
    </dgm:pt>
    <dgm:pt modelId="{44AF71EC-C0B5-49E2-A5FB-686EAB00D470}" type="pres">
      <dgm:prSet presAssocID="{4A7104B5-D430-47F0-9647-7B93E33923D3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3973FA25-982F-4ADF-BAF9-C62F47FE2489}" type="pres">
      <dgm:prSet presAssocID="{D4111558-C94F-4318-95F7-FE5BC9FB3D34}" presName="spacer" presStyleCnt="0"/>
      <dgm:spPr/>
    </dgm:pt>
    <dgm:pt modelId="{11977357-1532-4514-8302-01F0D799CDE9}" type="pres">
      <dgm:prSet presAssocID="{BA9C5C03-0841-4447-9DC6-8B1DD3D3F889}" presName="comp" presStyleCnt="0"/>
      <dgm:spPr/>
    </dgm:pt>
    <dgm:pt modelId="{9820CE3D-067D-46FE-8A1C-6E56320FF97B}" type="pres">
      <dgm:prSet presAssocID="{BA9C5C03-0841-4447-9DC6-8B1DD3D3F889}" presName="box" presStyleLbl="node1" presStyleIdx="1" presStyleCnt="3" custLinFactNeighborX="490" custLinFactNeighborY="-2735"/>
      <dgm:spPr/>
      <dgm:t>
        <a:bodyPr/>
        <a:lstStyle/>
        <a:p>
          <a:endParaRPr lang="fr-FR"/>
        </a:p>
      </dgm:t>
    </dgm:pt>
    <dgm:pt modelId="{22D77527-F4A8-412F-AAA8-775597F52464}" type="pres">
      <dgm:prSet presAssocID="{BA9C5C03-0841-4447-9DC6-8B1DD3D3F889}" presName="img" presStyleLbl="fgImgPlac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18F7608B-D1BA-41F8-9686-C4AEE517479F}" type="pres">
      <dgm:prSet presAssocID="{BA9C5C03-0841-4447-9DC6-8B1DD3D3F889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E3935A66-EF2C-4743-B4DD-63D79583661A}" type="pres">
      <dgm:prSet presAssocID="{F7F76987-4303-400B-BFA6-CC00FF63AA20}" presName="spacer" presStyleCnt="0"/>
      <dgm:spPr/>
    </dgm:pt>
    <dgm:pt modelId="{62D37E0E-1595-4ADB-9F08-EBC5BF25BA3D}" type="pres">
      <dgm:prSet presAssocID="{A5EE1EAA-F30C-49B9-B335-632204FFEFD2}" presName="comp" presStyleCnt="0"/>
      <dgm:spPr/>
    </dgm:pt>
    <dgm:pt modelId="{CEEB5741-C1FB-4F68-8C7F-3D775E05BF10}" type="pres">
      <dgm:prSet presAssocID="{A5EE1EAA-F30C-49B9-B335-632204FFEFD2}" presName="box" presStyleLbl="node1" presStyleIdx="2" presStyleCnt="3" custLinFactNeighborY="-5469"/>
      <dgm:spPr/>
      <dgm:t>
        <a:bodyPr/>
        <a:lstStyle/>
        <a:p>
          <a:endParaRPr lang="fr-FR"/>
        </a:p>
      </dgm:t>
    </dgm:pt>
    <dgm:pt modelId="{734C4075-2AAC-463A-A1DC-85496223B1CA}" type="pres">
      <dgm:prSet presAssocID="{A5EE1EAA-F30C-49B9-B335-632204FFEFD2}" presName="img" presStyleLbl="fgImgPlace1" presStyleIdx="2" presStyleCnt="3" custLinFactNeighborY="-356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9000" r="-29000"/>
          </a:stretch>
        </a:blipFill>
      </dgm:spPr>
      <dgm:t>
        <a:bodyPr/>
        <a:lstStyle/>
        <a:p>
          <a:endParaRPr lang="fr-FR"/>
        </a:p>
      </dgm:t>
    </dgm:pt>
    <dgm:pt modelId="{349BCFE2-97BF-4BF1-B6F8-7CC75DF07A45}" type="pres">
      <dgm:prSet presAssocID="{A5EE1EAA-F30C-49B9-B335-632204FFEFD2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CDF99E36-830B-4769-AE0C-51015211B315}" type="presOf" srcId="{A5EE1EAA-F30C-49B9-B335-632204FFEFD2}" destId="{349BCFE2-97BF-4BF1-B6F8-7CC75DF07A45}" srcOrd="1" destOrd="0" presId="urn:microsoft.com/office/officeart/2005/8/layout/vList4"/>
    <dgm:cxn modelId="{86B17765-F3FD-4106-B60E-9CCFF9DBA7E0}" type="presOf" srcId="{67C8095B-F6DF-4273-9340-45673931B56A}" destId="{810BB486-572E-4F46-836D-73BDD307820D}" srcOrd="0" destOrd="0" presId="urn:microsoft.com/office/officeart/2005/8/layout/vList4"/>
    <dgm:cxn modelId="{F086CEB6-0758-46E4-A59A-99225064D37E}" type="presOf" srcId="{BA9C5C03-0841-4447-9DC6-8B1DD3D3F889}" destId="{18F7608B-D1BA-41F8-9686-C4AEE517479F}" srcOrd="1" destOrd="0" presId="urn:microsoft.com/office/officeart/2005/8/layout/vList4"/>
    <dgm:cxn modelId="{40738A07-4F4F-46BC-A830-495FAD4FF1DB}" type="presOf" srcId="{A5EE1EAA-F30C-49B9-B335-632204FFEFD2}" destId="{CEEB5741-C1FB-4F68-8C7F-3D775E05BF10}" srcOrd="0" destOrd="0" presId="urn:microsoft.com/office/officeart/2005/8/layout/vList4"/>
    <dgm:cxn modelId="{347942D0-AEE7-4160-BB89-550E1AE03B8C}" type="presOf" srcId="{4A7104B5-D430-47F0-9647-7B93E33923D3}" destId="{F0DC331D-A1C6-400B-BB67-08E1B4C3819C}" srcOrd="0" destOrd="0" presId="urn:microsoft.com/office/officeart/2005/8/layout/vList4"/>
    <dgm:cxn modelId="{E20D6970-9BAC-41AA-812E-42FD9729934D}" type="presOf" srcId="{4A7104B5-D430-47F0-9647-7B93E33923D3}" destId="{44AF71EC-C0B5-49E2-A5FB-686EAB00D470}" srcOrd="1" destOrd="0" presId="urn:microsoft.com/office/officeart/2005/8/layout/vList4"/>
    <dgm:cxn modelId="{2A9990D0-AB8F-4323-AA7E-620D037E6AC0}" srcId="{67C8095B-F6DF-4273-9340-45673931B56A}" destId="{BA9C5C03-0841-4447-9DC6-8B1DD3D3F889}" srcOrd="1" destOrd="0" parTransId="{8E8FF853-05E8-431E-B9F8-52AFEDE0F4CE}" sibTransId="{F7F76987-4303-400B-BFA6-CC00FF63AA20}"/>
    <dgm:cxn modelId="{51327D1D-2617-4D23-8FE6-C54894BAB36D}" srcId="{67C8095B-F6DF-4273-9340-45673931B56A}" destId="{A5EE1EAA-F30C-49B9-B335-632204FFEFD2}" srcOrd="2" destOrd="0" parTransId="{8407AED4-D46A-4180-9D06-415769399289}" sibTransId="{BF73EF4E-3330-4F5E-ABA1-8E49412B9ECD}"/>
    <dgm:cxn modelId="{B3A076E9-21F2-459B-B67D-E347E3DE89A5}" type="presOf" srcId="{BA9C5C03-0841-4447-9DC6-8B1DD3D3F889}" destId="{9820CE3D-067D-46FE-8A1C-6E56320FF97B}" srcOrd="0" destOrd="0" presId="urn:microsoft.com/office/officeart/2005/8/layout/vList4"/>
    <dgm:cxn modelId="{FC8C2B13-0656-4AC1-8A38-D3FF5FA87B02}" srcId="{67C8095B-F6DF-4273-9340-45673931B56A}" destId="{4A7104B5-D430-47F0-9647-7B93E33923D3}" srcOrd="0" destOrd="0" parTransId="{89C8F363-968B-47D3-ADD7-4F01F2412BFB}" sibTransId="{D4111558-C94F-4318-95F7-FE5BC9FB3D34}"/>
    <dgm:cxn modelId="{C31CE881-2E84-4460-8929-A6585D6BE21F}" type="presParOf" srcId="{810BB486-572E-4F46-836D-73BDD307820D}" destId="{11C6A4F7-EA5B-4A99-AFB7-B428117D47DB}" srcOrd="0" destOrd="0" presId="urn:microsoft.com/office/officeart/2005/8/layout/vList4"/>
    <dgm:cxn modelId="{D884934E-73C5-46CA-BB09-C9D770281FFF}" type="presParOf" srcId="{11C6A4F7-EA5B-4A99-AFB7-B428117D47DB}" destId="{F0DC331D-A1C6-400B-BB67-08E1B4C3819C}" srcOrd="0" destOrd="0" presId="urn:microsoft.com/office/officeart/2005/8/layout/vList4"/>
    <dgm:cxn modelId="{236CAF9B-0545-4C70-9713-7EED3D5C0DD7}" type="presParOf" srcId="{11C6A4F7-EA5B-4A99-AFB7-B428117D47DB}" destId="{2BB659F1-AA43-4FEB-B6CF-BE741F1494C7}" srcOrd="1" destOrd="0" presId="urn:microsoft.com/office/officeart/2005/8/layout/vList4"/>
    <dgm:cxn modelId="{7F44EFEE-ABA0-4C96-91EB-7DF554354DD4}" type="presParOf" srcId="{11C6A4F7-EA5B-4A99-AFB7-B428117D47DB}" destId="{44AF71EC-C0B5-49E2-A5FB-686EAB00D470}" srcOrd="2" destOrd="0" presId="urn:microsoft.com/office/officeart/2005/8/layout/vList4"/>
    <dgm:cxn modelId="{B9E6315D-B613-4EEC-B70B-176CF8E8FB46}" type="presParOf" srcId="{810BB486-572E-4F46-836D-73BDD307820D}" destId="{3973FA25-982F-4ADF-BAF9-C62F47FE2489}" srcOrd="1" destOrd="0" presId="urn:microsoft.com/office/officeart/2005/8/layout/vList4"/>
    <dgm:cxn modelId="{04FD0F1D-D9B6-42EE-9086-E0A31193B63C}" type="presParOf" srcId="{810BB486-572E-4F46-836D-73BDD307820D}" destId="{11977357-1532-4514-8302-01F0D799CDE9}" srcOrd="2" destOrd="0" presId="urn:microsoft.com/office/officeart/2005/8/layout/vList4"/>
    <dgm:cxn modelId="{AD566F80-DDAC-4414-AB04-68AC31CE960E}" type="presParOf" srcId="{11977357-1532-4514-8302-01F0D799CDE9}" destId="{9820CE3D-067D-46FE-8A1C-6E56320FF97B}" srcOrd="0" destOrd="0" presId="urn:microsoft.com/office/officeart/2005/8/layout/vList4"/>
    <dgm:cxn modelId="{240B9D90-B8F1-4B14-A96F-2638CC5EC8BF}" type="presParOf" srcId="{11977357-1532-4514-8302-01F0D799CDE9}" destId="{22D77527-F4A8-412F-AAA8-775597F52464}" srcOrd="1" destOrd="0" presId="urn:microsoft.com/office/officeart/2005/8/layout/vList4"/>
    <dgm:cxn modelId="{0586AC74-BD05-42B9-AD53-54FB732DED6A}" type="presParOf" srcId="{11977357-1532-4514-8302-01F0D799CDE9}" destId="{18F7608B-D1BA-41F8-9686-C4AEE517479F}" srcOrd="2" destOrd="0" presId="urn:microsoft.com/office/officeart/2005/8/layout/vList4"/>
    <dgm:cxn modelId="{5A93621E-3C3E-4EA4-BE20-1DA7426875E0}" type="presParOf" srcId="{810BB486-572E-4F46-836D-73BDD307820D}" destId="{E3935A66-EF2C-4743-B4DD-63D79583661A}" srcOrd="3" destOrd="0" presId="urn:microsoft.com/office/officeart/2005/8/layout/vList4"/>
    <dgm:cxn modelId="{D26FA203-4960-4004-9F95-81C150B56B87}" type="presParOf" srcId="{810BB486-572E-4F46-836D-73BDD307820D}" destId="{62D37E0E-1595-4ADB-9F08-EBC5BF25BA3D}" srcOrd="4" destOrd="0" presId="urn:microsoft.com/office/officeart/2005/8/layout/vList4"/>
    <dgm:cxn modelId="{BF68257F-C37A-4117-B3F4-221C6061EC5A}" type="presParOf" srcId="{62D37E0E-1595-4ADB-9F08-EBC5BF25BA3D}" destId="{CEEB5741-C1FB-4F68-8C7F-3D775E05BF10}" srcOrd="0" destOrd="0" presId="urn:microsoft.com/office/officeart/2005/8/layout/vList4"/>
    <dgm:cxn modelId="{F8AB4D14-4CAD-4E73-97C5-9CA3FBAB049C}" type="presParOf" srcId="{62D37E0E-1595-4ADB-9F08-EBC5BF25BA3D}" destId="{734C4075-2AAC-463A-A1DC-85496223B1CA}" srcOrd="1" destOrd="0" presId="urn:microsoft.com/office/officeart/2005/8/layout/vList4"/>
    <dgm:cxn modelId="{9621C992-7952-47B5-9D67-B3C9840DC5AB}" type="presParOf" srcId="{62D37E0E-1595-4ADB-9F08-EBC5BF25BA3D}" destId="{349BCFE2-97BF-4BF1-B6F8-7CC75DF07A45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7C8095B-F6DF-4273-9340-45673931B56A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4A7104B5-D430-47F0-9647-7B93E33923D3}">
      <dgm:prSet phldrT="[Texte]" custT="1"/>
      <dgm:spPr>
        <a:noFill/>
      </dgm:spPr>
      <dgm:t>
        <a:bodyPr/>
        <a:lstStyle/>
        <a:p>
          <a:r>
            <a:rPr lang="fr-FR" sz="2200" b="1" dirty="0" smtClean="0">
              <a:solidFill>
                <a:schemeClr val="tx1"/>
              </a:solidFill>
              <a:latin typeface="Arial" pitchFamily="2"/>
              <a:ea typeface="SimSun" pitchFamily="34"/>
              <a:cs typeface="SimSun" pitchFamily="34"/>
            </a:rPr>
            <a:t>1/ </a:t>
          </a:r>
          <a:r>
            <a:rPr lang="fr-FR" sz="2200" u="sng" dirty="0" smtClean="0">
              <a:solidFill>
                <a:schemeClr val="tx1"/>
              </a:solidFill>
              <a:latin typeface="Arial" pitchFamily="2"/>
              <a:ea typeface="SimSun" pitchFamily="34"/>
              <a:cs typeface="SimSun" pitchFamily="34"/>
            </a:rPr>
            <a:t>Intra UE</a:t>
          </a:r>
          <a:r>
            <a:rPr lang="fr-FR" sz="2200" u="none" dirty="0" smtClean="0">
              <a:solidFill>
                <a:schemeClr val="tx1"/>
              </a:solidFill>
              <a:latin typeface="Arial" pitchFamily="2"/>
              <a:ea typeface="SimSun" pitchFamily="34"/>
              <a:cs typeface="SimSun" pitchFamily="34"/>
            </a:rPr>
            <a:t> </a:t>
          </a:r>
          <a:r>
            <a:rPr lang="fr-FR" sz="2200" u="sng" dirty="0" smtClean="0">
              <a:solidFill>
                <a:schemeClr val="tx1"/>
              </a:solidFill>
              <a:latin typeface="Arial" pitchFamily="2"/>
              <a:ea typeface="SimSun" pitchFamily="34"/>
              <a:cs typeface="SimSun" pitchFamily="34"/>
            </a:rPr>
            <a:t>: Procédures complexes et chronophages</a:t>
          </a:r>
          <a:endParaRPr lang="fr-FR" sz="2200" u="sng" dirty="0">
            <a:solidFill>
              <a:schemeClr val="tx1"/>
            </a:solidFill>
          </a:endParaRPr>
        </a:p>
      </dgm:t>
    </dgm:pt>
    <dgm:pt modelId="{89C8F363-968B-47D3-ADD7-4F01F2412BFB}" type="parTrans" cxnId="{FC8C2B13-0656-4AC1-8A38-D3FF5FA87B02}">
      <dgm:prSet/>
      <dgm:spPr/>
      <dgm:t>
        <a:bodyPr/>
        <a:lstStyle/>
        <a:p>
          <a:endParaRPr lang="fr-FR"/>
        </a:p>
      </dgm:t>
    </dgm:pt>
    <dgm:pt modelId="{D4111558-C94F-4318-95F7-FE5BC9FB3D34}" type="sibTrans" cxnId="{FC8C2B13-0656-4AC1-8A38-D3FF5FA87B02}">
      <dgm:prSet/>
      <dgm:spPr/>
      <dgm:t>
        <a:bodyPr/>
        <a:lstStyle/>
        <a:p>
          <a:endParaRPr lang="fr-FR"/>
        </a:p>
      </dgm:t>
    </dgm:pt>
    <dgm:pt modelId="{810BB486-572E-4F46-836D-73BDD307820D}" type="pres">
      <dgm:prSet presAssocID="{67C8095B-F6DF-4273-9340-45673931B56A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11C6A4F7-EA5B-4A99-AFB7-B428117D47DB}" type="pres">
      <dgm:prSet presAssocID="{4A7104B5-D430-47F0-9647-7B93E33923D3}" presName="comp" presStyleCnt="0"/>
      <dgm:spPr/>
    </dgm:pt>
    <dgm:pt modelId="{F0DC331D-A1C6-400B-BB67-08E1B4C3819C}" type="pres">
      <dgm:prSet presAssocID="{4A7104B5-D430-47F0-9647-7B93E33923D3}" presName="box" presStyleLbl="node1" presStyleIdx="0" presStyleCnt="1" custLinFactNeighborX="3280"/>
      <dgm:spPr/>
      <dgm:t>
        <a:bodyPr/>
        <a:lstStyle/>
        <a:p>
          <a:endParaRPr lang="fr-FR"/>
        </a:p>
      </dgm:t>
    </dgm:pt>
    <dgm:pt modelId="{2BB659F1-AA43-4FEB-B6CF-BE741F1494C7}" type="pres">
      <dgm:prSet presAssocID="{4A7104B5-D430-47F0-9647-7B93E33923D3}" presName="img" presStyleLbl="fgImgPlace1" presStyleIdx="0" presStyleCnt="1" custScaleX="88055" custScaleY="96198" custLinFactNeighborX="2964" custLinFactNeighborY="21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9000" b="-19000"/>
          </a:stretch>
        </a:blipFill>
      </dgm:spPr>
    </dgm:pt>
    <dgm:pt modelId="{44AF71EC-C0B5-49E2-A5FB-686EAB00D470}" type="pres">
      <dgm:prSet presAssocID="{4A7104B5-D430-47F0-9647-7B93E33923D3}" presName="text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E20D6970-9BAC-41AA-812E-42FD9729934D}" type="presOf" srcId="{4A7104B5-D430-47F0-9647-7B93E33923D3}" destId="{44AF71EC-C0B5-49E2-A5FB-686EAB00D470}" srcOrd="1" destOrd="0" presId="urn:microsoft.com/office/officeart/2005/8/layout/vList4"/>
    <dgm:cxn modelId="{86B17765-F3FD-4106-B60E-9CCFF9DBA7E0}" type="presOf" srcId="{67C8095B-F6DF-4273-9340-45673931B56A}" destId="{810BB486-572E-4F46-836D-73BDD307820D}" srcOrd="0" destOrd="0" presId="urn:microsoft.com/office/officeart/2005/8/layout/vList4"/>
    <dgm:cxn modelId="{FC8C2B13-0656-4AC1-8A38-D3FF5FA87B02}" srcId="{67C8095B-F6DF-4273-9340-45673931B56A}" destId="{4A7104B5-D430-47F0-9647-7B93E33923D3}" srcOrd="0" destOrd="0" parTransId="{89C8F363-968B-47D3-ADD7-4F01F2412BFB}" sibTransId="{D4111558-C94F-4318-95F7-FE5BC9FB3D34}"/>
    <dgm:cxn modelId="{347942D0-AEE7-4160-BB89-550E1AE03B8C}" type="presOf" srcId="{4A7104B5-D430-47F0-9647-7B93E33923D3}" destId="{F0DC331D-A1C6-400B-BB67-08E1B4C3819C}" srcOrd="0" destOrd="0" presId="urn:microsoft.com/office/officeart/2005/8/layout/vList4"/>
    <dgm:cxn modelId="{C31CE881-2E84-4460-8929-A6585D6BE21F}" type="presParOf" srcId="{810BB486-572E-4F46-836D-73BDD307820D}" destId="{11C6A4F7-EA5B-4A99-AFB7-B428117D47DB}" srcOrd="0" destOrd="0" presId="urn:microsoft.com/office/officeart/2005/8/layout/vList4"/>
    <dgm:cxn modelId="{D884934E-73C5-46CA-BB09-C9D770281FFF}" type="presParOf" srcId="{11C6A4F7-EA5B-4A99-AFB7-B428117D47DB}" destId="{F0DC331D-A1C6-400B-BB67-08E1B4C3819C}" srcOrd="0" destOrd="0" presId="urn:microsoft.com/office/officeart/2005/8/layout/vList4"/>
    <dgm:cxn modelId="{236CAF9B-0545-4C70-9713-7EED3D5C0DD7}" type="presParOf" srcId="{11C6A4F7-EA5B-4A99-AFB7-B428117D47DB}" destId="{2BB659F1-AA43-4FEB-B6CF-BE741F1494C7}" srcOrd="1" destOrd="0" presId="urn:microsoft.com/office/officeart/2005/8/layout/vList4"/>
    <dgm:cxn modelId="{7F44EFEE-ABA0-4C96-91EB-7DF554354DD4}" type="presParOf" srcId="{11C6A4F7-EA5B-4A99-AFB7-B428117D47DB}" destId="{44AF71EC-C0B5-49E2-A5FB-686EAB00D470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7C8095B-F6DF-4273-9340-45673931B56A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4A7104B5-D430-47F0-9647-7B93E33923D3}">
      <dgm:prSet phldrT="[Texte]" custT="1"/>
      <dgm:spPr>
        <a:noFill/>
      </dgm:spPr>
      <dgm:t>
        <a:bodyPr/>
        <a:lstStyle/>
        <a:p>
          <a:r>
            <a:rPr lang="fr-FR" sz="2200" b="1" dirty="0" smtClean="0">
              <a:solidFill>
                <a:srgbClr val="002060"/>
              </a:solidFill>
              <a:latin typeface="Arial" pitchFamily="2"/>
              <a:ea typeface="SimSun" pitchFamily="34"/>
              <a:cs typeface="SimSun" pitchFamily="34"/>
            </a:rPr>
            <a:t>2/ </a:t>
          </a:r>
          <a:r>
            <a:rPr lang="fr-FR" sz="2200" b="0" u="sng" dirty="0" smtClean="0">
              <a:solidFill>
                <a:srgbClr val="002060"/>
              </a:solidFill>
              <a:latin typeface="Arial" pitchFamily="2"/>
              <a:ea typeface="SimSun" pitchFamily="34"/>
            </a:rPr>
            <a:t>Transferts déchets non dangereux</a:t>
          </a:r>
        </a:p>
      </dgm:t>
    </dgm:pt>
    <dgm:pt modelId="{89C8F363-968B-47D3-ADD7-4F01F2412BFB}" type="parTrans" cxnId="{FC8C2B13-0656-4AC1-8A38-D3FF5FA87B02}">
      <dgm:prSet/>
      <dgm:spPr/>
      <dgm:t>
        <a:bodyPr/>
        <a:lstStyle/>
        <a:p>
          <a:endParaRPr lang="fr-FR"/>
        </a:p>
      </dgm:t>
    </dgm:pt>
    <dgm:pt modelId="{D4111558-C94F-4318-95F7-FE5BC9FB3D34}" type="sibTrans" cxnId="{FC8C2B13-0656-4AC1-8A38-D3FF5FA87B02}">
      <dgm:prSet/>
      <dgm:spPr/>
      <dgm:t>
        <a:bodyPr/>
        <a:lstStyle/>
        <a:p>
          <a:endParaRPr lang="fr-FR"/>
        </a:p>
      </dgm:t>
    </dgm:pt>
    <dgm:pt modelId="{810BB486-572E-4F46-836D-73BDD307820D}" type="pres">
      <dgm:prSet presAssocID="{67C8095B-F6DF-4273-9340-45673931B56A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11C6A4F7-EA5B-4A99-AFB7-B428117D47DB}" type="pres">
      <dgm:prSet presAssocID="{4A7104B5-D430-47F0-9647-7B93E33923D3}" presName="comp" presStyleCnt="0"/>
      <dgm:spPr/>
    </dgm:pt>
    <dgm:pt modelId="{F0DC331D-A1C6-400B-BB67-08E1B4C3819C}" type="pres">
      <dgm:prSet presAssocID="{4A7104B5-D430-47F0-9647-7B93E33923D3}" presName="box" presStyleLbl="node1" presStyleIdx="0" presStyleCnt="1" custLinFactNeighborX="3280"/>
      <dgm:spPr/>
      <dgm:t>
        <a:bodyPr/>
        <a:lstStyle/>
        <a:p>
          <a:endParaRPr lang="fr-FR"/>
        </a:p>
      </dgm:t>
    </dgm:pt>
    <dgm:pt modelId="{2BB659F1-AA43-4FEB-B6CF-BE741F1494C7}" type="pres">
      <dgm:prSet presAssocID="{4A7104B5-D430-47F0-9647-7B93E33923D3}" presName="img" presStyleLbl="fgImgPlace1" presStyleIdx="0" presStyleCnt="1" custScaleX="90700" custScaleY="106881" custLinFactNeighborX="1880" custLinFactNeighborY="310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fr-FR"/>
        </a:p>
      </dgm:t>
    </dgm:pt>
    <dgm:pt modelId="{44AF71EC-C0B5-49E2-A5FB-686EAB00D470}" type="pres">
      <dgm:prSet presAssocID="{4A7104B5-D430-47F0-9647-7B93E33923D3}" presName="text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E20D6970-9BAC-41AA-812E-42FD9729934D}" type="presOf" srcId="{4A7104B5-D430-47F0-9647-7B93E33923D3}" destId="{44AF71EC-C0B5-49E2-A5FB-686EAB00D470}" srcOrd="1" destOrd="0" presId="urn:microsoft.com/office/officeart/2005/8/layout/vList4"/>
    <dgm:cxn modelId="{86B17765-F3FD-4106-B60E-9CCFF9DBA7E0}" type="presOf" srcId="{67C8095B-F6DF-4273-9340-45673931B56A}" destId="{810BB486-572E-4F46-836D-73BDD307820D}" srcOrd="0" destOrd="0" presId="urn:microsoft.com/office/officeart/2005/8/layout/vList4"/>
    <dgm:cxn modelId="{FC8C2B13-0656-4AC1-8A38-D3FF5FA87B02}" srcId="{67C8095B-F6DF-4273-9340-45673931B56A}" destId="{4A7104B5-D430-47F0-9647-7B93E33923D3}" srcOrd="0" destOrd="0" parTransId="{89C8F363-968B-47D3-ADD7-4F01F2412BFB}" sibTransId="{D4111558-C94F-4318-95F7-FE5BC9FB3D34}"/>
    <dgm:cxn modelId="{347942D0-AEE7-4160-BB89-550E1AE03B8C}" type="presOf" srcId="{4A7104B5-D430-47F0-9647-7B93E33923D3}" destId="{F0DC331D-A1C6-400B-BB67-08E1B4C3819C}" srcOrd="0" destOrd="0" presId="urn:microsoft.com/office/officeart/2005/8/layout/vList4"/>
    <dgm:cxn modelId="{C31CE881-2E84-4460-8929-A6585D6BE21F}" type="presParOf" srcId="{810BB486-572E-4F46-836D-73BDD307820D}" destId="{11C6A4F7-EA5B-4A99-AFB7-B428117D47DB}" srcOrd="0" destOrd="0" presId="urn:microsoft.com/office/officeart/2005/8/layout/vList4"/>
    <dgm:cxn modelId="{D884934E-73C5-46CA-BB09-C9D770281FFF}" type="presParOf" srcId="{11C6A4F7-EA5B-4A99-AFB7-B428117D47DB}" destId="{F0DC331D-A1C6-400B-BB67-08E1B4C3819C}" srcOrd="0" destOrd="0" presId="urn:microsoft.com/office/officeart/2005/8/layout/vList4"/>
    <dgm:cxn modelId="{236CAF9B-0545-4C70-9713-7EED3D5C0DD7}" type="presParOf" srcId="{11C6A4F7-EA5B-4A99-AFB7-B428117D47DB}" destId="{2BB659F1-AA43-4FEB-B6CF-BE741F1494C7}" srcOrd="1" destOrd="0" presId="urn:microsoft.com/office/officeart/2005/8/layout/vList4"/>
    <dgm:cxn modelId="{7F44EFEE-ABA0-4C96-91EB-7DF554354DD4}" type="presParOf" srcId="{11C6A4F7-EA5B-4A99-AFB7-B428117D47DB}" destId="{44AF71EC-C0B5-49E2-A5FB-686EAB00D470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7C8095B-F6DF-4273-9340-45673931B56A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4A7104B5-D430-47F0-9647-7B93E33923D3}">
      <dgm:prSet phldrT="[Texte]" custT="1"/>
      <dgm:spPr>
        <a:noFill/>
      </dgm:spPr>
      <dgm:t>
        <a:bodyPr/>
        <a:lstStyle/>
        <a:p>
          <a:r>
            <a:rPr lang="fr-FR" sz="2200" b="1" dirty="0" smtClean="0">
              <a:solidFill>
                <a:schemeClr val="tx1"/>
              </a:solidFill>
              <a:latin typeface="Arial" pitchFamily="2"/>
              <a:ea typeface="SimSun" pitchFamily="34"/>
              <a:cs typeface="SimSun" pitchFamily="34"/>
            </a:rPr>
            <a:t>2/ </a:t>
          </a:r>
          <a:r>
            <a:rPr lang="fr-FR" sz="2200" b="0" u="sng" dirty="0" smtClean="0">
              <a:solidFill>
                <a:schemeClr val="tx1"/>
              </a:solidFill>
              <a:latin typeface="Arial" pitchFamily="2"/>
              <a:ea typeface="SimSun" pitchFamily="34"/>
            </a:rPr>
            <a:t>Transferts déchets non dangereux</a:t>
          </a:r>
        </a:p>
      </dgm:t>
    </dgm:pt>
    <dgm:pt modelId="{89C8F363-968B-47D3-ADD7-4F01F2412BFB}" type="parTrans" cxnId="{FC8C2B13-0656-4AC1-8A38-D3FF5FA87B02}">
      <dgm:prSet/>
      <dgm:spPr/>
      <dgm:t>
        <a:bodyPr/>
        <a:lstStyle/>
        <a:p>
          <a:endParaRPr lang="fr-FR"/>
        </a:p>
      </dgm:t>
    </dgm:pt>
    <dgm:pt modelId="{D4111558-C94F-4318-95F7-FE5BC9FB3D34}" type="sibTrans" cxnId="{FC8C2B13-0656-4AC1-8A38-D3FF5FA87B02}">
      <dgm:prSet/>
      <dgm:spPr/>
      <dgm:t>
        <a:bodyPr/>
        <a:lstStyle/>
        <a:p>
          <a:endParaRPr lang="fr-FR"/>
        </a:p>
      </dgm:t>
    </dgm:pt>
    <dgm:pt modelId="{810BB486-572E-4F46-836D-73BDD307820D}" type="pres">
      <dgm:prSet presAssocID="{67C8095B-F6DF-4273-9340-45673931B56A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11C6A4F7-EA5B-4A99-AFB7-B428117D47DB}" type="pres">
      <dgm:prSet presAssocID="{4A7104B5-D430-47F0-9647-7B93E33923D3}" presName="comp" presStyleCnt="0"/>
      <dgm:spPr/>
    </dgm:pt>
    <dgm:pt modelId="{F0DC331D-A1C6-400B-BB67-08E1B4C3819C}" type="pres">
      <dgm:prSet presAssocID="{4A7104B5-D430-47F0-9647-7B93E33923D3}" presName="box" presStyleLbl="node1" presStyleIdx="0" presStyleCnt="1" custLinFactNeighborX="3280"/>
      <dgm:spPr/>
      <dgm:t>
        <a:bodyPr/>
        <a:lstStyle/>
        <a:p>
          <a:endParaRPr lang="fr-FR"/>
        </a:p>
      </dgm:t>
    </dgm:pt>
    <dgm:pt modelId="{2BB659F1-AA43-4FEB-B6CF-BE741F1494C7}" type="pres">
      <dgm:prSet presAssocID="{4A7104B5-D430-47F0-9647-7B93E33923D3}" presName="img" presStyleLbl="fgImgPlace1" presStyleIdx="0" presStyleCnt="1" custScaleX="90700" custScaleY="106881" custLinFactNeighborX="1880" custLinFactNeighborY="310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44AF71EC-C0B5-49E2-A5FB-686EAB00D470}" type="pres">
      <dgm:prSet presAssocID="{4A7104B5-D430-47F0-9647-7B93E33923D3}" presName="text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E20D6970-9BAC-41AA-812E-42FD9729934D}" type="presOf" srcId="{4A7104B5-D430-47F0-9647-7B93E33923D3}" destId="{44AF71EC-C0B5-49E2-A5FB-686EAB00D470}" srcOrd="1" destOrd="0" presId="urn:microsoft.com/office/officeart/2005/8/layout/vList4"/>
    <dgm:cxn modelId="{86B17765-F3FD-4106-B60E-9CCFF9DBA7E0}" type="presOf" srcId="{67C8095B-F6DF-4273-9340-45673931B56A}" destId="{810BB486-572E-4F46-836D-73BDD307820D}" srcOrd="0" destOrd="0" presId="urn:microsoft.com/office/officeart/2005/8/layout/vList4"/>
    <dgm:cxn modelId="{FC8C2B13-0656-4AC1-8A38-D3FF5FA87B02}" srcId="{67C8095B-F6DF-4273-9340-45673931B56A}" destId="{4A7104B5-D430-47F0-9647-7B93E33923D3}" srcOrd="0" destOrd="0" parTransId="{89C8F363-968B-47D3-ADD7-4F01F2412BFB}" sibTransId="{D4111558-C94F-4318-95F7-FE5BC9FB3D34}"/>
    <dgm:cxn modelId="{347942D0-AEE7-4160-BB89-550E1AE03B8C}" type="presOf" srcId="{4A7104B5-D430-47F0-9647-7B93E33923D3}" destId="{F0DC331D-A1C6-400B-BB67-08E1B4C3819C}" srcOrd="0" destOrd="0" presId="urn:microsoft.com/office/officeart/2005/8/layout/vList4"/>
    <dgm:cxn modelId="{C31CE881-2E84-4460-8929-A6585D6BE21F}" type="presParOf" srcId="{810BB486-572E-4F46-836D-73BDD307820D}" destId="{11C6A4F7-EA5B-4A99-AFB7-B428117D47DB}" srcOrd="0" destOrd="0" presId="urn:microsoft.com/office/officeart/2005/8/layout/vList4"/>
    <dgm:cxn modelId="{D884934E-73C5-46CA-BB09-C9D770281FFF}" type="presParOf" srcId="{11C6A4F7-EA5B-4A99-AFB7-B428117D47DB}" destId="{F0DC331D-A1C6-400B-BB67-08E1B4C3819C}" srcOrd="0" destOrd="0" presId="urn:microsoft.com/office/officeart/2005/8/layout/vList4"/>
    <dgm:cxn modelId="{236CAF9B-0545-4C70-9713-7EED3D5C0DD7}" type="presParOf" srcId="{11C6A4F7-EA5B-4A99-AFB7-B428117D47DB}" destId="{2BB659F1-AA43-4FEB-B6CF-BE741F1494C7}" srcOrd="1" destOrd="0" presId="urn:microsoft.com/office/officeart/2005/8/layout/vList4"/>
    <dgm:cxn modelId="{7F44EFEE-ABA0-4C96-91EB-7DF554354DD4}" type="presParOf" srcId="{11C6A4F7-EA5B-4A99-AFB7-B428117D47DB}" destId="{44AF71EC-C0B5-49E2-A5FB-686EAB00D470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7C8095B-F6DF-4273-9340-45673931B56A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4A7104B5-D430-47F0-9647-7B93E33923D3}">
      <dgm:prSet phldrT="[Texte]" custT="1"/>
      <dgm:spPr>
        <a:noFill/>
      </dgm:spPr>
      <dgm:t>
        <a:bodyPr/>
        <a:lstStyle/>
        <a:p>
          <a:r>
            <a:rPr lang="fr-FR" sz="2200" b="1" dirty="0" smtClean="0">
              <a:solidFill>
                <a:schemeClr val="tx1"/>
              </a:solidFill>
              <a:latin typeface="Arial" pitchFamily="2"/>
              <a:ea typeface="SimSun" pitchFamily="34"/>
              <a:cs typeface="SimSun" pitchFamily="34"/>
            </a:rPr>
            <a:t>3/ </a:t>
          </a:r>
          <a:r>
            <a:rPr lang="fr-FR" sz="2200" b="0" u="sng" dirty="0" smtClean="0">
              <a:solidFill>
                <a:schemeClr val="tx1"/>
              </a:solidFill>
              <a:latin typeface="Arial" pitchFamily="2"/>
              <a:ea typeface="SimSun" pitchFamily="34"/>
              <a:cs typeface="SimSun" pitchFamily="34"/>
            </a:rPr>
            <a:t>Transferts illicites hors UE et intra UE </a:t>
          </a:r>
          <a:endParaRPr lang="fr-FR" sz="2200" b="0" u="sng" dirty="0">
            <a:solidFill>
              <a:schemeClr val="tx1"/>
            </a:solidFill>
          </a:endParaRPr>
        </a:p>
      </dgm:t>
    </dgm:pt>
    <dgm:pt modelId="{89C8F363-968B-47D3-ADD7-4F01F2412BFB}" type="parTrans" cxnId="{FC8C2B13-0656-4AC1-8A38-D3FF5FA87B02}">
      <dgm:prSet/>
      <dgm:spPr/>
      <dgm:t>
        <a:bodyPr/>
        <a:lstStyle/>
        <a:p>
          <a:endParaRPr lang="fr-FR"/>
        </a:p>
      </dgm:t>
    </dgm:pt>
    <dgm:pt modelId="{D4111558-C94F-4318-95F7-FE5BC9FB3D34}" type="sibTrans" cxnId="{FC8C2B13-0656-4AC1-8A38-D3FF5FA87B02}">
      <dgm:prSet/>
      <dgm:spPr/>
      <dgm:t>
        <a:bodyPr/>
        <a:lstStyle/>
        <a:p>
          <a:endParaRPr lang="fr-FR"/>
        </a:p>
      </dgm:t>
    </dgm:pt>
    <dgm:pt modelId="{810BB486-572E-4F46-836D-73BDD307820D}" type="pres">
      <dgm:prSet presAssocID="{67C8095B-F6DF-4273-9340-45673931B56A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11C6A4F7-EA5B-4A99-AFB7-B428117D47DB}" type="pres">
      <dgm:prSet presAssocID="{4A7104B5-D430-47F0-9647-7B93E33923D3}" presName="comp" presStyleCnt="0"/>
      <dgm:spPr/>
    </dgm:pt>
    <dgm:pt modelId="{F0DC331D-A1C6-400B-BB67-08E1B4C3819C}" type="pres">
      <dgm:prSet presAssocID="{4A7104B5-D430-47F0-9647-7B93E33923D3}" presName="box" presStyleLbl="node1" presStyleIdx="0" presStyleCnt="1" custLinFactNeighborX="3280"/>
      <dgm:spPr/>
      <dgm:t>
        <a:bodyPr/>
        <a:lstStyle/>
        <a:p>
          <a:endParaRPr lang="fr-FR"/>
        </a:p>
      </dgm:t>
    </dgm:pt>
    <dgm:pt modelId="{2BB659F1-AA43-4FEB-B6CF-BE741F1494C7}" type="pres">
      <dgm:prSet presAssocID="{4A7104B5-D430-47F0-9647-7B93E33923D3}" presName="img" presStyleLbl="fgImgPlace1" presStyleIdx="0" presStyleCnt="1" custScaleX="88055" custScaleY="96198" custLinFactNeighborX="2964" custLinFactNeighborY="216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44AF71EC-C0B5-49E2-A5FB-686EAB00D470}" type="pres">
      <dgm:prSet presAssocID="{4A7104B5-D430-47F0-9647-7B93E33923D3}" presName="text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E20D6970-9BAC-41AA-812E-42FD9729934D}" type="presOf" srcId="{4A7104B5-D430-47F0-9647-7B93E33923D3}" destId="{44AF71EC-C0B5-49E2-A5FB-686EAB00D470}" srcOrd="1" destOrd="0" presId="urn:microsoft.com/office/officeart/2005/8/layout/vList4"/>
    <dgm:cxn modelId="{86B17765-F3FD-4106-B60E-9CCFF9DBA7E0}" type="presOf" srcId="{67C8095B-F6DF-4273-9340-45673931B56A}" destId="{810BB486-572E-4F46-836D-73BDD307820D}" srcOrd="0" destOrd="0" presId="urn:microsoft.com/office/officeart/2005/8/layout/vList4"/>
    <dgm:cxn modelId="{FC8C2B13-0656-4AC1-8A38-D3FF5FA87B02}" srcId="{67C8095B-F6DF-4273-9340-45673931B56A}" destId="{4A7104B5-D430-47F0-9647-7B93E33923D3}" srcOrd="0" destOrd="0" parTransId="{89C8F363-968B-47D3-ADD7-4F01F2412BFB}" sibTransId="{D4111558-C94F-4318-95F7-FE5BC9FB3D34}"/>
    <dgm:cxn modelId="{347942D0-AEE7-4160-BB89-550E1AE03B8C}" type="presOf" srcId="{4A7104B5-D430-47F0-9647-7B93E33923D3}" destId="{F0DC331D-A1C6-400B-BB67-08E1B4C3819C}" srcOrd="0" destOrd="0" presId="urn:microsoft.com/office/officeart/2005/8/layout/vList4"/>
    <dgm:cxn modelId="{C31CE881-2E84-4460-8929-A6585D6BE21F}" type="presParOf" srcId="{810BB486-572E-4F46-836D-73BDD307820D}" destId="{11C6A4F7-EA5B-4A99-AFB7-B428117D47DB}" srcOrd="0" destOrd="0" presId="urn:microsoft.com/office/officeart/2005/8/layout/vList4"/>
    <dgm:cxn modelId="{D884934E-73C5-46CA-BB09-C9D770281FFF}" type="presParOf" srcId="{11C6A4F7-EA5B-4A99-AFB7-B428117D47DB}" destId="{F0DC331D-A1C6-400B-BB67-08E1B4C3819C}" srcOrd="0" destOrd="0" presId="urn:microsoft.com/office/officeart/2005/8/layout/vList4"/>
    <dgm:cxn modelId="{236CAF9B-0545-4C70-9713-7EED3D5C0DD7}" type="presParOf" srcId="{11C6A4F7-EA5B-4A99-AFB7-B428117D47DB}" destId="{2BB659F1-AA43-4FEB-B6CF-BE741F1494C7}" srcOrd="1" destOrd="0" presId="urn:microsoft.com/office/officeart/2005/8/layout/vList4"/>
    <dgm:cxn modelId="{7F44EFEE-ABA0-4C96-91EB-7DF554354DD4}" type="presParOf" srcId="{11C6A4F7-EA5B-4A99-AFB7-B428117D47DB}" destId="{44AF71EC-C0B5-49E2-A5FB-686EAB00D470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67C8095B-F6DF-4273-9340-45673931B56A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4A7104B5-D430-47F0-9647-7B93E33923D3}">
      <dgm:prSet phldrT="[Texte]" custT="1"/>
      <dgm:spPr>
        <a:noFill/>
      </dgm:spPr>
      <dgm:t>
        <a:bodyPr/>
        <a:lstStyle/>
        <a:p>
          <a:r>
            <a:rPr lang="fr-FR" sz="2200" b="1" dirty="0" smtClean="0">
              <a:solidFill>
                <a:schemeClr val="tx1"/>
              </a:solidFill>
              <a:latin typeface="Arial" pitchFamily="2"/>
              <a:ea typeface="SimSun" pitchFamily="34"/>
              <a:cs typeface="SimSun" pitchFamily="34"/>
            </a:rPr>
            <a:t>3/ </a:t>
          </a:r>
          <a:r>
            <a:rPr lang="fr-FR" sz="2200" b="0" u="sng" dirty="0" smtClean="0">
              <a:solidFill>
                <a:schemeClr val="tx1"/>
              </a:solidFill>
              <a:latin typeface="Arial" pitchFamily="2"/>
              <a:ea typeface="SimSun" pitchFamily="34"/>
              <a:cs typeface="SimSun" pitchFamily="34"/>
            </a:rPr>
            <a:t>Transferts illicites intra UE et hors UE</a:t>
          </a:r>
          <a:endParaRPr lang="fr-FR" sz="2200" b="0" u="sng" dirty="0">
            <a:solidFill>
              <a:schemeClr val="tx1"/>
            </a:solidFill>
          </a:endParaRPr>
        </a:p>
      </dgm:t>
    </dgm:pt>
    <dgm:pt modelId="{89C8F363-968B-47D3-ADD7-4F01F2412BFB}" type="parTrans" cxnId="{FC8C2B13-0656-4AC1-8A38-D3FF5FA87B02}">
      <dgm:prSet/>
      <dgm:spPr/>
      <dgm:t>
        <a:bodyPr/>
        <a:lstStyle/>
        <a:p>
          <a:endParaRPr lang="fr-FR"/>
        </a:p>
      </dgm:t>
    </dgm:pt>
    <dgm:pt modelId="{D4111558-C94F-4318-95F7-FE5BC9FB3D34}" type="sibTrans" cxnId="{FC8C2B13-0656-4AC1-8A38-D3FF5FA87B02}">
      <dgm:prSet/>
      <dgm:spPr/>
      <dgm:t>
        <a:bodyPr/>
        <a:lstStyle/>
        <a:p>
          <a:endParaRPr lang="fr-FR"/>
        </a:p>
      </dgm:t>
    </dgm:pt>
    <dgm:pt modelId="{810BB486-572E-4F46-836D-73BDD307820D}" type="pres">
      <dgm:prSet presAssocID="{67C8095B-F6DF-4273-9340-45673931B56A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11C6A4F7-EA5B-4A99-AFB7-B428117D47DB}" type="pres">
      <dgm:prSet presAssocID="{4A7104B5-D430-47F0-9647-7B93E33923D3}" presName="comp" presStyleCnt="0"/>
      <dgm:spPr/>
    </dgm:pt>
    <dgm:pt modelId="{F0DC331D-A1C6-400B-BB67-08E1B4C3819C}" type="pres">
      <dgm:prSet presAssocID="{4A7104B5-D430-47F0-9647-7B93E33923D3}" presName="box" presStyleLbl="node1" presStyleIdx="0" presStyleCnt="1" custLinFactNeighborX="3280"/>
      <dgm:spPr/>
      <dgm:t>
        <a:bodyPr/>
        <a:lstStyle/>
        <a:p>
          <a:endParaRPr lang="fr-FR"/>
        </a:p>
      </dgm:t>
    </dgm:pt>
    <dgm:pt modelId="{2BB659F1-AA43-4FEB-B6CF-BE741F1494C7}" type="pres">
      <dgm:prSet presAssocID="{4A7104B5-D430-47F0-9647-7B93E33923D3}" presName="img" presStyleLbl="fgImgPlace1" presStyleIdx="0" presStyleCnt="1" custScaleX="88055" custScaleY="96198" custLinFactNeighborX="2964" custLinFactNeighborY="216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44AF71EC-C0B5-49E2-A5FB-686EAB00D470}" type="pres">
      <dgm:prSet presAssocID="{4A7104B5-D430-47F0-9647-7B93E33923D3}" presName="text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E20D6970-9BAC-41AA-812E-42FD9729934D}" type="presOf" srcId="{4A7104B5-D430-47F0-9647-7B93E33923D3}" destId="{44AF71EC-C0B5-49E2-A5FB-686EAB00D470}" srcOrd="1" destOrd="0" presId="urn:microsoft.com/office/officeart/2005/8/layout/vList4"/>
    <dgm:cxn modelId="{86B17765-F3FD-4106-B60E-9CCFF9DBA7E0}" type="presOf" srcId="{67C8095B-F6DF-4273-9340-45673931B56A}" destId="{810BB486-572E-4F46-836D-73BDD307820D}" srcOrd="0" destOrd="0" presId="urn:microsoft.com/office/officeart/2005/8/layout/vList4"/>
    <dgm:cxn modelId="{FC8C2B13-0656-4AC1-8A38-D3FF5FA87B02}" srcId="{67C8095B-F6DF-4273-9340-45673931B56A}" destId="{4A7104B5-D430-47F0-9647-7B93E33923D3}" srcOrd="0" destOrd="0" parTransId="{89C8F363-968B-47D3-ADD7-4F01F2412BFB}" sibTransId="{D4111558-C94F-4318-95F7-FE5BC9FB3D34}"/>
    <dgm:cxn modelId="{347942D0-AEE7-4160-BB89-550E1AE03B8C}" type="presOf" srcId="{4A7104B5-D430-47F0-9647-7B93E33923D3}" destId="{F0DC331D-A1C6-400B-BB67-08E1B4C3819C}" srcOrd="0" destOrd="0" presId="urn:microsoft.com/office/officeart/2005/8/layout/vList4"/>
    <dgm:cxn modelId="{C31CE881-2E84-4460-8929-A6585D6BE21F}" type="presParOf" srcId="{810BB486-572E-4F46-836D-73BDD307820D}" destId="{11C6A4F7-EA5B-4A99-AFB7-B428117D47DB}" srcOrd="0" destOrd="0" presId="urn:microsoft.com/office/officeart/2005/8/layout/vList4"/>
    <dgm:cxn modelId="{D884934E-73C5-46CA-BB09-C9D770281FFF}" type="presParOf" srcId="{11C6A4F7-EA5B-4A99-AFB7-B428117D47DB}" destId="{F0DC331D-A1C6-400B-BB67-08E1B4C3819C}" srcOrd="0" destOrd="0" presId="urn:microsoft.com/office/officeart/2005/8/layout/vList4"/>
    <dgm:cxn modelId="{236CAF9B-0545-4C70-9713-7EED3D5C0DD7}" type="presParOf" srcId="{11C6A4F7-EA5B-4A99-AFB7-B428117D47DB}" destId="{2BB659F1-AA43-4FEB-B6CF-BE741F1494C7}" srcOrd="1" destOrd="0" presId="urn:microsoft.com/office/officeart/2005/8/layout/vList4"/>
    <dgm:cxn modelId="{7F44EFEE-ABA0-4C96-91EB-7DF554354DD4}" type="presParOf" srcId="{11C6A4F7-EA5B-4A99-AFB7-B428117D47DB}" destId="{44AF71EC-C0B5-49E2-A5FB-686EAB00D470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8B678F-CD23-4049-BE6C-724790489ACC}">
      <dsp:nvSpPr>
        <dsp:cNvPr id="0" name=""/>
        <dsp:cNvSpPr/>
      </dsp:nvSpPr>
      <dsp:spPr>
        <a:xfrm>
          <a:off x="1604" y="112913"/>
          <a:ext cx="1689807" cy="1023847"/>
        </a:xfrm>
        <a:prstGeom prst="chevron">
          <a:avLst/>
        </a:prstGeom>
        <a:solidFill>
          <a:srgbClr val="292975"/>
        </a:solidFill>
        <a:ln w="381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fr-FR" sz="1500" b="0" kern="1200" spc="0" baseline="0" dirty="0" smtClean="0"/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fr-FR" sz="1400" b="0" kern="1200" spc="200" baseline="0" dirty="0" smtClean="0"/>
            <a:t>2018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1500" b="0" kern="1200" spc="0" baseline="0" dirty="0" smtClean="0"/>
        </a:p>
      </dsp:txBody>
      <dsp:txXfrm>
        <a:off x="513528" y="112913"/>
        <a:ext cx="665960" cy="1023847"/>
      </dsp:txXfrm>
    </dsp:sp>
    <dsp:sp modelId="{52728563-7D23-4D25-B9B9-216BFB847B0F}">
      <dsp:nvSpPr>
        <dsp:cNvPr id="0" name=""/>
        <dsp:cNvSpPr/>
      </dsp:nvSpPr>
      <dsp:spPr>
        <a:xfrm>
          <a:off x="1209656" y="112913"/>
          <a:ext cx="1591480" cy="1023847"/>
        </a:xfrm>
        <a:prstGeom prst="chevron">
          <a:avLst/>
        </a:prstGeom>
        <a:solidFill>
          <a:srgbClr val="292975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400" b="0" kern="1200" spc="0" baseline="0" dirty="0" smtClean="0"/>
            <a:t>Nov. 2021 </a:t>
          </a:r>
          <a:endParaRPr lang="fr-FR" sz="1400" b="0" kern="1200" spc="0" baseline="0" dirty="0"/>
        </a:p>
      </dsp:txBody>
      <dsp:txXfrm>
        <a:off x="1721580" y="112913"/>
        <a:ext cx="567633" cy="1023847"/>
      </dsp:txXfrm>
    </dsp:sp>
    <dsp:sp modelId="{A847E7C9-C08C-46CD-8B91-EFABD2874136}">
      <dsp:nvSpPr>
        <dsp:cNvPr id="0" name=""/>
        <dsp:cNvSpPr/>
      </dsp:nvSpPr>
      <dsp:spPr>
        <a:xfrm>
          <a:off x="2319380" y="128040"/>
          <a:ext cx="2158555" cy="993592"/>
        </a:xfrm>
        <a:prstGeom prst="chevron">
          <a:avLst/>
        </a:prstGeom>
        <a:solidFill>
          <a:srgbClr val="292975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400" b="0" kern="1200" spc="0" baseline="0" dirty="0" smtClean="0"/>
            <a:t>PFUE Janv. à juin 2022</a:t>
          </a:r>
          <a:endParaRPr lang="fr-FR" sz="1400" b="0" kern="1200" spc="0" baseline="0" dirty="0"/>
        </a:p>
      </dsp:txBody>
      <dsp:txXfrm>
        <a:off x="2816176" y="128040"/>
        <a:ext cx="1164963" cy="993592"/>
      </dsp:txXfrm>
    </dsp:sp>
    <dsp:sp modelId="{D22AA022-4DC0-4E68-AF1E-AFFD516A713A}">
      <dsp:nvSpPr>
        <dsp:cNvPr id="0" name=""/>
        <dsp:cNvSpPr/>
      </dsp:nvSpPr>
      <dsp:spPr>
        <a:xfrm>
          <a:off x="4024874" y="144882"/>
          <a:ext cx="2208658" cy="965419"/>
        </a:xfrm>
        <a:prstGeom prst="chevron">
          <a:avLst/>
        </a:prstGeom>
        <a:solidFill>
          <a:srgbClr val="292975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400" b="0" kern="1200" spc="0" baseline="0" dirty="0" smtClean="0"/>
            <a:t>PCZUE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400" b="0" kern="1200" spc="0" baseline="0" dirty="0" smtClean="0"/>
            <a:t>Juill. à déc. 2022</a:t>
          </a:r>
          <a:endParaRPr lang="fr-FR" sz="1400" b="1" kern="1200" spc="200" baseline="0" dirty="0"/>
        </a:p>
      </dsp:txBody>
      <dsp:txXfrm>
        <a:off x="4507584" y="144882"/>
        <a:ext cx="1243239" cy="965419"/>
      </dsp:txXfrm>
    </dsp:sp>
    <dsp:sp modelId="{7261E654-A8C4-4C8E-B79F-2E1F7E894317}">
      <dsp:nvSpPr>
        <dsp:cNvPr id="0" name=""/>
        <dsp:cNvSpPr/>
      </dsp:nvSpPr>
      <dsp:spPr>
        <a:xfrm>
          <a:off x="5461094" y="141279"/>
          <a:ext cx="2025783" cy="996097"/>
        </a:xfrm>
        <a:prstGeom prst="chevron">
          <a:avLst/>
        </a:prstGeom>
        <a:solidFill>
          <a:srgbClr val="292975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400" b="0" kern="1200" spc="0" baseline="0" dirty="0" smtClean="0"/>
            <a:t>PSUE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400" b="0" kern="1200" spc="0" baseline="0" dirty="0" smtClean="0"/>
            <a:t>Janv. à juin 2023</a:t>
          </a:r>
          <a:endParaRPr lang="fr-FR" sz="1400" b="0" kern="1200" spc="0" baseline="0" dirty="0"/>
        </a:p>
      </dsp:txBody>
      <dsp:txXfrm>
        <a:off x="5959143" y="141279"/>
        <a:ext cx="1029686" cy="996097"/>
      </dsp:txXfrm>
    </dsp:sp>
    <dsp:sp modelId="{69C02C83-A276-4565-9244-48B552BD7E4F}">
      <dsp:nvSpPr>
        <dsp:cNvPr id="0" name=""/>
        <dsp:cNvSpPr/>
      </dsp:nvSpPr>
      <dsp:spPr>
        <a:xfrm>
          <a:off x="6971404" y="169596"/>
          <a:ext cx="2127819" cy="983052"/>
        </a:xfrm>
        <a:prstGeom prst="chevron">
          <a:avLst/>
        </a:prstGeom>
        <a:solidFill>
          <a:srgbClr val="292975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400" b="0" kern="1200" spc="0" baseline="0" dirty="0" smtClean="0"/>
            <a:t>PESUE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400" b="0" kern="1200" spc="0" baseline="0" dirty="0" smtClean="0"/>
            <a:t>Juill. à déc. 2023</a:t>
          </a:r>
          <a:endParaRPr lang="fr-FR" sz="1400" b="1" kern="1200" spc="200" baseline="0" dirty="0"/>
        </a:p>
      </dsp:txBody>
      <dsp:txXfrm>
        <a:off x="7462930" y="169596"/>
        <a:ext cx="1144767" cy="98305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DC331D-A1C6-400B-BB67-08E1B4C3819C}">
      <dsp:nvSpPr>
        <dsp:cNvPr id="0" name=""/>
        <dsp:cNvSpPr/>
      </dsp:nvSpPr>
      <dsp:spPr>
        <a:xfrm>
          <a:off x="0" y="0"/>
          <a:ext cx="8316456" cy="1141221"/>
        </a:xfrm>
        <a:prstGeom prst="roundRect">
          <a:avLst>
            <a:gd name="adj" fmla="val 10000"/>
          </a:avLst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100" b="1" kern="1200" dirty="0" smtClean="0">
              <a:solidFill>
                <a:schemeClr val="tx1"/>
              </a:solidFill>
              <a:latin typeface="Arial" pitchFamily="2"/>
              <a:ea typeface="SimSun" pitchFamily="34"/>
              <a:cs typeface="SimSun" pitchFamily="34"/>
            </a:rPr>
            <a:t>1/ </a:t>
          </a:r>
          <a:r>
            <a:rPr lang="fr-FR" sz="2100" u="sng" kern="1200" dirty="0" smtClean="0">
              <a:solidFill>
                <a:schemeClr val="tx1"/>
              </a:solidFill>
              <a:latin typeface="Arial" pitchFamily="2"/>
              <a:ea typeface="SimSun" pitchFamily="34"/>
              <a:cs typeface="SimSun" pitchFamily="34"/>
            </a:rPr>
            <a:t>Intra UE </a:t>
          </a:r>
          <a:r>
            <a:rPr lang="fr-FR" sz="2100" kern="1200" dirty="0" smtClean="0">
              <a:solidFill>
                <a:schemeClr val="tx1"/>
              </a:solidFill>
              <a:latin typeface="Arial" pitchFamily="2"/>
              <a:ea typeface="SimSun" pitchFamily="34"/>
              <a:cs typeface="SimSun" pitchFamily="34"/>
            </a:rPr>
            <a:t>: </a:t>
          </a:r>
        </a:p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100" kern="1200" dirty="0" smtClean="0">
              <a:solidFill>
                <a:schemeClr val="tx1"/>
              </a:solidFill>
              <a:latin typeface="Arial" pitchFamily="2"/>
              <a:ea typeface="SimSun" pitchFamily="34"/>
              <a:cs typeface="SimSun" pitchFamily="34"/>
            </a:rPr>
            <a:t>Procédures complexes et chronophages</a:t>
          </a:r>
          <a:endParaRPr lang="fr-FR" sz="2100" kern="1200" dirty="0">
            <a:solidFill>
              <a:schemeClr val="tx1"/>
            </a:solidFill>
          </a:endParaRPr>
        </a:p>
      </dsp:txBody>
      <dsp:txXfrm>
        <a:off x="1777413" y="0"/>
        <a:ext cx="6539042" cy="1141221"/>
      </dsp:txXfrm>
    </dsp:sp>
    <dsp:sp modelId="{2BB659F1-AA43-4FEB-B6CF-BE741F1494C7}">
      <dsp:nvSpPr>
        <dsp:cNvPr id="0" name=""/>
        <dsp:cNvSpPr/>
      </dsp:nvSpPr>
      <dsp:spPr>
        <a:xfrm>
          <a:off x="114122" y="114122"/>
          <a:ext cx="1663291" cy="912977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9000" b="-19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20CE3D-067D-46FE-8A1C-6E56320FF97B}">
      <dsp:nvSpPr>
        <dsp:cNvPr id="0" name=""/>
        <dsp:cNvSpPr/>
      </dsp:nvSpPr>
      <dsp:spPr>
        <a:xfrm>
          <a:off x="0" y="1224131"/>
          <a:ext cx="8316456" cy="1141221"/>
        </a:xfrm>
        <a:prstGeom prst="roundRect">
          <a:avLst>
            <a:gd name="adj" fmla="val 10000"/>
          </a:avLst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100" b="1" kern="1200" dirty="0" smtClean="0">
              <a:solidFill>
                <a:schemeClr val="tx1"/>
              </a:solidFill>
              <a:latin typeface="Arial" pitchFamily="2"/>
              <a:ea typeface="SimSun" pitchFamily="34"/>
              <a:cs typeface="SimSun" pitchFamily="34"/>
            </a:rPr>
            <a:t>2/ </a:t>
          </a:r>
          <a:r>
            <a:rPr lang="fr-FR" sz="2100" b="0" u="sng" kern="1200" dirty="0" smtClean="0">
              <a:solidFill>
                <a:schemeClr val="tx1"/>
              </a:solidFill>
              <a:latin typeface="Arial" pitchFamily="2"/>
              <a:ea typeface="SimSun" pitchFamily="34"/>
              <a:cs typeface="SimSun" pitchFamily="34"/>
            </a:rPr>
            <a:t>Transferts déchets non dangereux </a:t>
          </a:r>
          <a:r>
            <a:rPr lang="fr-FR" sz="2100" b="0" kern="1200" dirty="0" smtClean="0">
              <a:solidFill>
                <a:schemeClr val="tx1"/>
              </a:solidFill>
              <a:latin typeface="Arial" pitchFamily="2"/>
              <a:ea typeface="SimSun" pitchFamily="34"/>
              <a:cs typeface="SimSun" pitchFamily="34"/>
            </a:rPr>
            <a:t>: </a:t>
          </a:r>
        </a:p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100" b="0" kern="1200" dirty="0" smtClean="0">
              <a:solidFill>
                <a:schemeClr val="tx1"/>
              </a:solidFill>
              <a:latin typeface="Arial" pitchFamily="2"/>
              <a:ea typeface="SimSun" pitchFamily="34"/>
              <a:cs typeface="SimSun" pitchFamily="34"/>
            </a:rPr>
            <a:t>Manque de garanties sur conditions de traitement pays destination et distinction déchets/bien usagés</a:t>
          </a:r>
          <a:endParaRPr lang="fr-FR" sz="2100" b="0" kern="1200" dirty="0">
            <a:solidFill>
              <a:schemeClr val="tx1"/>
            </a:solidFill>
          </a:endParaRPr>
        </a:p>
      </dsp:txBody>
      <dsp:txXfrm>
        <a:off x="1777413" y="1224131"/>
        <a:ext cx="6539042" cy="1141221"/>
      </dsp:txXfrm>
    </dsp:sp>
    <dsp:sp modelId="{22D77527-F4A8-412F-AAA8-775597F52464}">
      <dsp:nvSpPr>
        <dsp:cNvPr id="0" name=""/>
        <dsp:cNvSpPr/>
      </dsp:nvSpPr>
      <dsp:spPr>
        <a:xfrm>
          <a:off x="114122" y="1369466"/>
          <a:ext cx="1663291" cy="91297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EEB5741-C1FB-4F68-8C7F-3D775E05BF10}">
      <dsp:nvSpPr>
        <dsp:cNvPr id="0" name=""/>
        <dsp:cNvSpPr/>
      </dsp:nvSpPr>
      <dsp:spPr>
        <a:xfrm>
          <a:off x="0" y="2448274"/>
          <a:ext cx="8316456" cy="1141221"/>
        </a:xfrm>
        <a:prstGeom prst="roundRect">
          <a:avLst>
            <a:gd name="adj" fmla="val 10000"/>
          </a:avLst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100" b="1" kern="1200" dirty="0" smtClean="0">
              <a:solidFill>
                <a:schemeClr val="tx1"/>
              </a:solidFill>
              <a:latin typeface="Arial" pitchFamily="2"/>
              <a:ea typeface="SimSun" pitchFamily="34"/>
              <a:cs typeface="SimSun" pitchFamily="34"/>
            </a:rPr>
            <a:t>3/ </a:t>
          </a:r>
          <a:r>
            <a:rPr lang="fr-FR" sz="2100" b="0" u="sng" kern="1200" dirty="0" smtClean="0">
              <a:solidFill>
                <a:schemeClr val="tx1"/>
              </a:solidFill>
              <a:latin typeface="Arial" pitchFamily="2"/>
              <a:ea typeface="SimSun" pitchFamily="34"/>
              <a:cs typeface="SimSun" pitchFamily="34"/>
            </a:rPr>
            <a:t>Transferts illicites intra UE et hors UE </a:t>
          </a:r>
          <a:r>
            <a:rPr lang="fr-FR" sz="2100" b="0" kern="1200" dirty="0" smtClean="0">
              <a:solidFill>
                <a:schemeClr val="tx1"/>
              </a:solidFill>
              <a:latin typeface="Arial" pitchFamily="2"/>
              <a:ea typeface="SimSun" pitchFamily="34"/>
              <a:cs typeface="SimSun" pitchFamily="34"/>
            </a:rPr>
            <a:t>: </a:t>
          </a:r>
        </a:p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100" b="0" kern="1200" dirty="0" smtClean="0">
              <a:solidFill>
                <a:schemeClr val="tx1"/>
              </a:solidFill>
              <a:latin typeface="Arial" pitchFamily="2"/>
              <a:ea typeface="SimSun" pitchFamily="34"/>
              <a:cs typeface="SimSun" pitchFamily="34"/>
            </a:rPr>
            <a:t>Lacunes dans la mise en application RTD et le contrôle de la mise en œuvre</a:t>
          </a:r>
          <a:endParaRPr lang="fr-FR" sz="2100" b="0" kern="1200" dirty="0">
            <a:solidFill>
              <a:schemeClr val="tx1"/>
            </a:solidFill>
          </a:endParaRPr>
        </a:p>
      </dsp:txBody>
      <dsp:txXfrm>
        <a:off x="1777413" y="2448274"/>
        <a:ext cx="6539042" cy="1141221"/>
      </dsp:txXfrm>
    </dsp:sp>
    <dsp:sp modelId="{734C4075-2AAC-463A-A1DC-85496223B1CA}">
      <dsp:nvSpPr>
        <dsp:cNvPr id="0" name=""/>
        <dsp:cNvSpPr/>
      </dsp:nvSpPr>
      <dsp:spPr>
        <a:xfrm>
          <a:off x="114122" y="2592290"/>
          <a:ext cx="1663291" cy="912977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9000" r="-29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DC331D-A1C6-400B-BB67-08E1B4C3819C}">
      <dsp:nvSpPr>
        <dsp:cNvPr id="0" name=""/>
        <dsp:cNvSpPr/>
      </dsp:nvSpPr>
      <dsp:spPr>
        <a:xfrm>
          <a:off x="0" y="0"/>
          <a:ext cx="8808640" cy="1080120"/>
        </a:xfrm>
        <a:prstGeom prst="roundRect">
          <a:avLst>
            <a:gd name="adj" fmla="val 10000"/>
          </a:avLst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200" b="1" kern="1200" dirty="0" smtClean="0">
              <a:solidFill>
                <a:schemeClr val="tx1"/>
              </a:solidFill>
              <a:latin typeface="Arial" pitchFamily="2"/>
              <a:ea typeface="SimSun" pitchFamily="34"/>
              <a:cs typeface="SimSun" pitchFamily="34"/>
            </a:rPr>
            <a:t>1/ </a:t>
          </a:r>
          <a:r>
            <a:rPr lang="fr-FR" sz="2200" u="sng" kern="1200" dirty="0" smtClean="0">
              <a:solidFill>
                <a:schemeClr val="tx1"/>
              </a:solidFill>
              <a:latin typeface="Arial" pitchFamily="2"/>
              <a:ea typeface="SimSun" pitchFamily="34"/>
              <a:cs typeface="SimSun" pitchFamily="34"/>
            </a:rPr>
            <a:t>Intra UE</a:t>
          </a:r>
          <a:r>
            <a:rPr lang="fr-FR" sz="2200" u="none" kern="1200" dirty="0" smtClean="0">
              <a:solidFill>
                <a:schemeClr val="tx1"/>
              </a:solidFill>
              <a:latin typeface="Arial" pitchFamily="2"/>
              <a:ea typeface="SimSun" pitchFamily="34"/>
              <a:cs typeface="SimSun" pitchFamily="34"/>
            </a:rPr>
            <a:t> </a:t>
          </a:r>
          <a:r>
            <a:rPr lang="fr-FR" sz="2200" u="sng" kern="1200" dirty="0" smtClean="0">
              <a:solidFill>
                <a:schemeClr val="tx1"/>
              </a:solidFill>
              <a:latin typeface="Arial" pitchFamily="2"/>
              <a:ea typeface="SimSun" pitchFamily="34"/>
              <a:cs typeface="SimSun" pitchFamily="34"/>
            </a:rPr>
            <a:t>: Procédures complexes et chronophages</a:t>
          </a:r>
          <a:endParaRPr lang="fr-FR" sz="2200" u="sng" kern="1200" dirty="0">
            <a:solidFill>
              <a:schemeClr val="tx1"/>
            </a:solidFill>
          </a:endParaRPr>
        </a:p>
      </dsp:txBody>
      <dsp:txXfrm>
        <a:off x="1869740" y="0"/>
        <a:ext cx="6938900" cy="1080120"/>
      </dsp:txXfrm>
    </dsp:sp>
    <dsp:sp modelId="{2BB659F1-AA43-4FEB-B6CF-BE741F1494C7}">
      <dsp:nvSpPr>
        <dsp:cNvPr id="0" name=""/>
        <dsp:cNvSpPr/>
      </dsp:nvSpPr>
      <dsp:spPr>
        <a:xfrm>
          <a:off x="265448" y="126304"/>
          <a:ext cx="1551289" cy="83124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9000" b="-19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DC331D-A1C6-400B-BB67-08E1B4C3819C}">
      <dsp:nvSpPr>
        <dsp:cNvPr id="0" name=""/>
        <dsp:cNvSpPr/>
      </dsp:nvSpPr>
      <dsp:spPr>
        <a:xfrm>
          <a:off x="0" y="0"/>
          <a:ext cx="8424000" cy="1067536"/>
        </a:xfrm>
        <a:prstGeom prst="roundRect">
          <a:avLst>
            <a:gd name="adj" fmla="val 10000"/>
          </a:avLst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200" b="1" kern="1200" dirty="0" smtClean="0">
              <a:solidFill>
                <a:srgbClr val="002060"/>
              </a:solidFill>
              <a:latin typeface="Arial" pitchFamily="2"/>
              <a:ea typeface="SimSun" pitchFamily="34"/>
              <a:cs typeface="SimSun" pitchFamily="34"/>
            </a:rPr>
            <a:t>2/ </a:t>
          </a:r>
          <a:r>
            <a:rPr lang="fr-FR" sz="2200" b="0" u="sng" kern="1200" dirty="0" smtClean="0">
              <a:solidFill>
                <a:srgbClr val="002060"/>
              </a:solidFill>
              <a:latin typeface="Arial" pitchFamily="2"/>
              <a:ea typeface="SimSun" pitchFamily="34"/>
            </a:rPr>
            <a:t>Transferts déchets non dangereux</a:t>
          </a:r>
        </a:p>
      </dsp:txBody>
      <dsp:txXfrm>
        <a:off x="1791553" y="0"/>
        <a:ext cx="6632446" cy="1067536"/>
      </dsp:txXfrm>
    </dsp:sp>
    <dsp:sp modelId="{2BB659F1-AA43-4FEB-B6CF-BE741F1494C7}">
      <dsp:nvSpPr>
        <dsp:cNvPr id="0" name=""/>
        <dsp:cNvSpPr/>
      </dsp:nvSpPr>
      <dsp:spPr>
        <a:xfrm>
          <a:off x="216771" y="103879"/>
          <a:ext cx="1528113" cy="912794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DC331D-A1C6-400B-BB67-08E1B4C3819C}">
      <dsp:nvSpPr>
        <dsp:cNvPr id="0" name=""/>
        <dsp:cNvSpPr/>
      </dsp:nvSpPr>
      <dsp:spPr>
        <a:xfrm>
          <a:off x="0" y="0"/>
          <a:ext cx="8424000" cy="1067536"/>
        </a:xfrm>
        <a:prstGeom prst="roundRect">
          <a:avLst>
            <a:gd name="adj" fmla="val 10000"/>
          </a:avLst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200" b="1" kern="1200" dirty="0" smtClean="0">
              <a:solidFill>
                <a:schemeClr val="tx1"/>
              </a:solidFill>
              <a:latin typeface="Arial" pitchFamily="2"/>
              <a:ea typeface="SimSun" pitchFamily="34"/>
              <a:cs typeface="SimSun" pitchFamily="34"/>
            </a:rPr>
            <a:t>2/ </a:t>
          </a:r>
          <a:r>
            <a:rPr lang="fr-FR" sz="2200" b="0" u="sng" kern="1200" dirty="0" smtClean="0">
              <a:solidFill>
                <a:schemeClr val="tx1"/>
              </a:solidFill>
              <a:latin typeface="Arial" pitchFamily="2"/>
              <a:ea typeface="SimSun" pitchFamily="34"/>
            </a:rPr>
            <a:t>Transferts déchets non dangereux</a:t>
          </a:r>
        </a:p>
      </dsp:txBody>
      <dsp:txXfrm>
        <a:off x="1791553" y="0"/>
        <a:ext cx="6632446" cy="1067536"/>
      </dsp:txXfrm>
    </dsp:sp>
    <dsp:sp modelId="{2BB659F1-AA43-4FEB-B6CF-BE741F1494C7}">
      <dsp:nvSpPr>
        <dsp:cNvPr id="0" name=""/>
        <dsp:cNvSpPr/>
      </dsp:nvSpPr>
      <dsp:spPr>
        <a:xfrm>
          <a:off x="216771" y="103879"/>
          <a:ext cx="1528113" cy="912794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DC331D-A1C6-400B-BB67-08E1B4C3819C}">
      <dsp:nvSpPr>
        <dsp:cNvPr id="0" name=""/>
        <dsp:cNvSpPr/>
      </dsp:nvSpPr>
      <dsp:spPr>
        <a:xfrm>
          <a:off x="0" y="0"/>
          <a:ext cx="8424000" cy="1080120"/>
        </a:xfrm>
        <a:prstGeom prst="roundRect">
          <a:avLst>
            <a:gd name="adj" fmla="val 10000"/>
          </a:avLst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200" b="1" kern="1200" dirty="0" smtClean="0">
              <a:solidFill>
                <a:schemeClr val="tx1"/>
              </a:solidFill>
              <a:latin typeface="Arial" pitchFamily="2"/>
              <a:ea typeface="SimSun" pitchFamily="34"/>
              <a:cs typeface="SimSun" pitchFamily="34"/>
            </a:rPr>
            <a:t>3/ </a:t>
          </a:r>
          <a:r>
            <a:rPr lang="fr-FR" sz="2200" b="0" u="sng" kern="1200" dirty="0" smtClean="0">
              <a:solidFill>
                <a:schemeClr val="tx1"/>
              </a:solidFill>
              <a:latin typeface="Arial" pitchFamily="2"/>
              <a:ea typeface="SimSun" pitchFamily="34"/>
              <a:cs typeface="SimSun" pitchFamily="34"/>
            </a:rPr>
            <a:t>Transferts illicites hors UE et intra UE </a:t>
          </a:r>
          <a:endParaRPr lang="fr-FR" sz="2200" b="0" u="sng" kern="1200" dirty="0">
            <a:solidFill>
              <a:schemeClr val="tx1"/>
            </a:solidFill>
          </a:endParaRPr>
        </a:p>
      </dsp:txBody>
      <dsp:txXfrm>
        <a:off x="1792812" y="0"/>
        <a:ext cx="6631187" cy="1080120"/>
      </dsp:txXfrm>
    </dsp:sp>
    <dsp:sp modelId="{2BB659F1-AA43-4FEB-B6CF-BE741F1494C7}">
      <dsp:nvSpPr>
        <dsp:cNvPr id="0" name=""/>
        <dsp:cNvSpPr/>
      </dsp:nvSpPr>
      <dsp:spPr>
        <a:xfrm>
          <a:off x="258574" y="126304"/>
          <a:ext cx="1483550" cy="83124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DC331D-A1C6-400B-BB67-08E1B4C3819C}">
      <dsp:nvSpPr>
        <dsp:cNvPr id="0" name=""/>
        <dsp:cNvSpPr/>
      </dsp:nvSpPr>
      <dsp:spPr>
        <a:xfrm>
          <a:off x="0" y="0"/>
          <a:ext cx="8424000" cy="1080120"/>
        </a:xfrm>
        <a:prstGeom prst="roundRect">
          <a:avLst>
            <a:gd name="adj" fmla="val 10000"/>
          </a:avLst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200" b="1" kern="1200" dirty="0" smtClean="0">
              <a:solidFill>
                <a:schemeClr val="tx1"/>
              </a:solidFill>
              <a:latin typeface="Arial" pitchFamily="2"/>
              <a:ea typeface="SimSun" pitchFamily="34"/>
              <a:cs typeface="SimSun" pitchFamily="34"/>
            </a:rPr>
            <a:t>3/ </a:t>
          </a:r>
          <a:r>
            <a:rPr lang="fr-FR" sz="2200" b="0" u="sng" kern="1200" dirty="0" smtClean="0">
              <a:solidFill>
                <a:schemeClr val="tx1"/>
              </a:solidFill>
              <a:latin typeface="Arial" pitchFamily="2"/>
              <a:ea typeface="SimSun" pitchFamily="34"/>
              <a:cs typeface="SimSun" pitchFamily="34"/>
            </a:rPr>
            <a:t>Transferts illicites intra UE et hors UE</a:t>
          </a:r>
          <a:endParaRPr lang="fr-FR" sz="2200" b="0" u="sng" kern="1200" dirty="0">
            <a:solidFill>
              <a:schemeClr val="tx1"/>
            </a:solidFill>
          </a:endParaRPr>
        </a:p>
      </dsp:txBody>
      <dsp:txXfrm>
        <a:off x="1792812" y="0"/>
        <a:ext cx="6631187" cy="1080120"/>
      </dsp:txXfrm>
    </dsp:sp>
    <dsp:sp modelId="{2BB659F1-AA43-4FEB-B6CF-BE741F1494C7}">
      <dsp:nvSpPr>
        <dsp:cNvPr id="0" name=""/>
        <dsp:cNvSpPr/>
      </dsp:nvSpPr>
      <dsp:spPr>
        <a:xfrm>
          <a:off x="258574" y="126304"/>
          <a:ext cx="1483550" cy="83124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6363" cy="513508"/>
          </a:xfrm>
          <a:prstGeom prst="rect">
            <a:avLst/>
          </a:prstGeom>
        </p:spPr>
        <p:txBody>
          <a:bodyPr vert="horz" lIns="94768" tIns="47384" rIns="94768" bIns="47384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4021295" y="0"/>
            <a:ext cx="3076363" cy="513508"/>
          </a:xfrm>
          <a:prstGeom prst="rect">
            <a:avLst/>
          </a:prstGeom>
        </p:spPr>
        <p:txBody>
          <a:bodyPr vert="horz" lIns="94768" tIns="47384" rIns="94768" bIns="47384" rtlCol="0"/>
          <a:lstStyle>
            <a:lvl1pPr algn="r">
              <a:defRPr sz="1200"/>
            </a:lvl1pPr>
          </a:lstStyle>
          <a:p>
            <a:fld id="{9A47C356-CC70-45A6-9B7A-585F8A31EDAC}" type="datetimeFigureOut">
              <a:rPr lang="fr-FR" smtClean="0"/>
              <a:t>19/01/2024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1" y="9721107"/>
            <a:ext cx="3076363" cy="513507"/>
          </a:xfrm>
          <a:prstGeom prst="rect">
            <a:avLst/>
          </a:prstGeom>
        </p:spPr>
        <p:txBody>
          <a:bodyPr vert="horz" lIns="94768" tIns="47384" rIns="94768" bIns="47384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4021295" y="9721107"/>
            <a:ext cx="3076363" cy="513507"/>
          </a:xfrm>
          <a:prstGeom prst="rect">
            <a:avLst/>
          </a:prstGeom>
        </p:spPr>
        <p:txBody>
          <a:bodyPr vert="horz" lIns="94768" tIns="47384" rIns="94768" bIns="47384" rtlCol="0" anchor="b"/>
          <a:lstStyle>
            <a:lvl1pPr algn="r">
              <a:defRPr sz="1200"/>
            </a:lvl1pPr>
          </a:lstStyle>
          <a:p>
            <a:fld id="{DF9C5CE5-7C0A-4CCF-9D75-86F2F6A614C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703400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6363" cy="511731"/>
          </a:xfrm>
          <a:prstGeom prst="rect">
            <a:avLst/>
          </a:prstGeom>
        </p:spPr>
        <p:txBody>
          <a:bodyPr vert="horz" lIns="94768" tIns="47384" rIns="94768" bIns="47384" rtlCol="0"/>
          <a:lstStyle>
            <a:lvl1pPr algn="l">
              <a:defRPr sz="1200">
                <a:latin typeface="Arial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4021295" y="0"/>
            <a:ext cx="3076363" cy="511731"/>
          </a:xfrm>
          <a:prstGeom prst="rect">
            <a:avLst/>
          </a:prstGeom>
        </p:spPr>
        <p:txBody>
          <a:bodyPr vert="horz" lIns="94768" tIns="47384" rIns="94768" bIns="47384" rtlCol="0"/>
          <a:lstStyle>
            <a:lvl1pPr algn="r">
              <a:defRPr sz="1200">
                <a:latin typeface="Arial" pitchFamily="34" charset="0"/>
              </a:defRPr>
            </a:lvl1pPr>
          </a:lstStyle>
          <a:p>
            <a:fld id="{D680E798-53FF-4C51-A981-953463752515}" type="datetimeFigureOut">
              <a:rPr lang="fr-FR" smtClean="0"/>
              <a:pPr/>
              <a:t>19/01/2024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768" tIns="47384" rIns="94768" bIns="47384" rtlCol="0" anchor="ctr"/>
          <a:lstStyle/>
          <a:p>
            <a:endParaRPr lang="fr-FR" dirty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709931" y="4861442"/>
            <a:ext cx="5679440" cy="4605576"/>
          </a:xfrm>
          <a:prstGeom prst="rect">
            <a:avLst/>
          </a:prstGeom>
        </p:spPr>
        <p:txBody>
          <a:bodyPr vert="horz" lIns="94768" tIns="47384" rIns="94768" bIns="47384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1" y="9721106"/>
            <a:ext cx="3076363" cy="511731"/>
          </a:xfrm>
          <a:prstGeom prst="rect">
            <a:avLst/>
          </a:prstGeom>
        </p:spPr>
        <p:txBody>
          <a:bodyPr vert="horz" lIns="94768" tIns="47384" rIns="94768" bIns="47384" rtlCol="0" anchor="b"/>
          <a:lstStyle>
            <a:lvl1pPr algn="l">
              <a:defRPr sz="1200">
                <a:latin typeface="Arial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4021295" y="9721106"/>
            <a:ext cx="3076363" cy="511731"/>
          </a:xfrm>
          <a:prstGeom prst="rect">
            <a:avLst/>
          </a:prstGeom>
        </p:spPr>
        <p:txBody>
          <a:bodyPr vert="horz" lIns="94768" tIns="47384" rIns="94768" bIns="47384" rtlCol="0" anchor="b"/>
          <a:lstStyle>
            <a:lvl1pPr algn="r">
              <a:defRPr sz="1200">
                <a:latin typeface="Arial" pitchFamily="34" charset="0"/>
              </a:defRPr>
            </a:lvl1pPr>
          </a:lstStyle>
          <a:p>
            <a:fld id="{1B06CD8F-B7ED-4A05-9FB1-A01CC0EF02CC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16626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209498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47684">
              <a:defRPr/>
            </a:pPr>
            <a:fld id="{1B06CD8F-B7ED-4A05-9FB1-A01CC0EF02CC}" type="slidenum">
              <a:rPr lang="fr-FR">
                <a:solidFill>
                  <a:prstClr val="black"/>
                </a:solidFill>
              </a:rPr>
              <a:pPr defTabSz="947684">
                <a:defRPr/>
              </a:pPr>
              <a:t>19</a:t>
            </a:fld>
            <a:endParaRPr lang="fr-F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77329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47684">
              <a:defRPr/>
            </a:pPr>
            <a:fld id="{1B06CD8F-B7ED-4A05-9FB1-A01CC0EF02CC}" type="slidenum">
              <a:rPr lang="fr-FR">
                <a:solidFill>
                  <a:prstClr val="black"/>
                </a:solidFill>
              </a:rPr>
              <a:pPr defTabSz="947684">
                <a:defRPr/>
              </a:pPr>
              <a:t>20</a:t>
            </a:fld>
            <a:endParaRPr lang="fr-F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18319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47684">
              <a:defRPr/>
            </a:pPr>
            <a:fld id="{1B06CD8F-B7ED-4A05-9FB1-A01CC0EF02CC}" type="slidenum">
              <a:rPr lang="fr-FR">
                <a:solidFill>
                  <a:prstClr val="black"/>
                </a:solidFill>
              </a:rPr>
              <a:pPr defTabSz="947684">
                <a:defRPr/>
              </a:pPr>
              <a:t>21</a:t>
            </a:fld>
            <a:endParaRPr lang="fr-F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67186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47684">
              <a:defRPr/>
            </a:pPr>
            <a:fld id="{1B06CD8F-B7ED-4A05-9FB1-A01CC0EF02CC}" type="slidenum">
              <a:rPr lang="fr-FR">
                <a:solidFill>
                  <a:prstClr val="black"/>
                </a:solidFill>
              </a:rPr>
              <a:pPr defTabSz="947684">
                <a:defRPr/>
              </a:pPr>
              <a:t>22</a:t>
            </a:fld>
            <a:endParaRPr lang="fr-F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3477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47684">
              <a:defRPr/>
            </a:pPr>
            <a:fld id="{1B06CD8F-B7ED-4A05-9FB1-A01CC0EF02CC}" type="slidenum">
              <a:rPr lang="fr-FR">
                <a:solidFill>
                  <a:prstClr val="black"/>
                </a:solidFill>
              </a:rPr>
              <a:pPr defTabSz="947684">
                <a:defRPr/>
              </a:pPr>
              <a:t>23</a:t>
            </a:fld>
            <a:endParaRPr lang="fr-F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41558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47684">
              <a:defRPr/>
            </a:pPr>
            <a:fld id="{1B06CD8F-B7ED-4A05-9FB1-A01CC0EF02CC}" type="slidenum">
              <a:rPr lang="fr-FR">
                <a:solidFill>
                  <a:prstClr val="black"/>
                </a:solidFill>
              </a:rPr>
              <a:pPr defTabSz="947684">
                <a:defRPr/>
              </a:pPr>
              <a:t>24</a:t>
            </a:fld>
            <a:endParaRPr lang="fr-F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8185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47684">
              <a:defRPr/>
            </a:pPr>
            <a:fld id="{1B06CD8F-B7ED-4A05-9FB1-A01CC0EF02CC}" type="slidenum">
              <a:rPr lang="fr-FR">
                <a:solidFill>
                  <a:prstClr val="black"/>
                </a:solidFill>
              </a:rPr>
              <a:pPr defTabSz="947684">
                <a:defRPr/>
              </a:pPr>
              <a:t>25</a:t>
            </a:fld>
            <a:endParaRPr lang="fr-F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88924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47684">
              <a:defRPr/>
            </a:pPr>
            <a:fld id="{1B06CD8F-B7ED-4A05-9FB1-A01CC0EF02CC}" type="slidenum">
              <a:rPr lang="fr-FR">
                <a:solidFill>
                  <a:prstClr val="black"/>
                </a:solidFill>
              </a:rPr>
              <a:pPr defTabSz="947684">
                <a:defRPr/>
              </a:pPr>
              <a:t>26</a:t>
            </a:fld>
            <a:endParaRPr lang="fr-F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46813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baseline="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47684">
              <a:defRPr/>
            </a:pPr>
            <a:fld id="{1B06CD8F-B7ED-4A05-9FB1-A01CC0EF02CC}" type="slidenum">
              <a:rPr lang="fr-FR">
                <a:solidFill>
                  <a:prstClr val="black"/>
                </a:solidFill>
              </a:rPr>
              <a:pPr defTabSz="947684">
                <a:defRPr/>
              </a:pPr>
              <a:t>27</a:t>
            </a:fld>
            <a:endParaRPr lang="fr-F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460534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47684">
              <a:defRPr/>
            </a:pPr>
            <a:fld id="{1B06CD8F-B7ED-4A05-9FB1-A01CC0EF02CC}" type="slidenum">
              <a:rPr lang="fr-FR">
                <a:solidFill>
                  <a:prstClr val="black"/>
                </a:solidFill>
              </a:rPr>
              <a:pPr defTabSz="947684">
                <a:defRPr/>
              </a:pPr>
              <a:t>28</a:t>
            </a:fld>
            <a:endParaRPr lang="fr-F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11463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6234077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47684">
              <a:defRPr/>
            </a:pPr>
            <a:fld id="{1B06CD8F-B7ED-4A05-9FB1-A01CC0EF02CC}" type="slidenum">
              <a:rPr lang="fr-FR">
                <a:solidFill>
                  <a:prstClr val="black"/>
                </a:solidFill>
              </a:rPr>
              <a:pPr defTabSz="947684">
                <a:defRPr/>
              </a:pPr>
              <a:t>29</a:t>
            </a:fld>
            <a:endParaRPr lang="fr-F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828082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47684">
              <a:defRPr/>
            </a:pPr>
            <a:fld id="{1B06CD8F-B7ED-4A05-9FB1-A01CC0EF02CC}" type="slidenum">
              <a:rPr lang="fr-FR">
                <a:solidFill>
                  <a:prstClr val="black"/>
                </a:solidFill>
              </a:rPr>
              <a:pPr defTabSz="947684">
                <a:defRPr/>
              </a:pPr>
              <a:t>30</a:t>
            </a:fld>
            <a:endParaRPr lang="fr-F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955922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31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190269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732986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10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461080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11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257228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15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511681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16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966371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47684"/>
            <a:fld id="{1B06CD8F-B7ED-4A05-9FB1-A01CC0EF02CC}" type="slidenum">
              <a:rPr lang="fr-FR">
                <a:solidFill>
                  <a:prstClr val="black"/>
                </a:solidFill>
              </a:rPr>
              <a:pPr defTabSz="947684"/>
              <a:t>17</a:t>
            </a:fld>
            <a:endParaRPr lang="fr-F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62921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47684">
              <a:defRPr/>
            </a:pPr>
            <a:fld id="{1B06CD8F-B7ED-4A05-9FB1-A01CC0EF02CC}" type="slidenum">
              <a:rPr lang="fr-FR">
                <a:solidFill>
                  <a:prstClr val="black"/>
                </a:solidFill>
              </a:rPr>
              <a:pPr defTabSz="947684">
                <a:defRPr/>
              </a:pPr>
              <a:t>18</a:t>
            </a:fld>
            <a:endParaRPr lang="fr-F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04773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uver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gray">
          <a:xfrm>
            <a:off x="0" y="4963500"/>
            <a:ext cx="180000" cy="180000"/>
          </a:xfrm>
          <a:ln>
            <a:solidFill>
              <a:schemeClr val="tx1">
                <a:alpha val="0"/>
              </a:schemeClr>
            </a:solidFill>
          </a:ln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fr-FR"/>
              <a:t>XX/XX/XXXX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gray">
          <a:xfrm>
            <a:off x="0" y="4963500"/>
            <a:ext cx="180000" cy="180000"/>
          </a:xfrm>
          <a:ln>
            <a:solidFill>
              <a:schemeClr val="tx1">
                <a:alpha val="0"/>
              </a:schemeClr>
            </a:solidFill>
          </a:ln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fld id="{10C140CD-8AED-46FF-A9A2-77308F3F39AE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Titre 6"/>
          <p:cNvSpPr>
            <a:spLocks noGrp="1"/>
          </p:cNvSpPr>
          <p:nvPr>
            <p:ph type="title" hasCustomPrompt="1"/>
          </p:nvPr>
        </p:nvSpPr>
        <p:spPr bwMode="gray">
          <a:xfrm>
            <a:off x="0" y="0"/>
            <a:ext cx="180000" cy="180000"/>
          </a:xfrm>
          <a:ln>
            <a:solidFill>
              <a:schemeClr val="tx1">
                <a:alpha val="0"/>
              </a:schemeClr>
            </a:solidFill>
          </a:ln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fr-FR" dirty="0"/>
              <a:t>Titre</a:t>
            </a:r>
          </a:p>
        </p:txBody>
      </p:sp>
      <p:pic>
        <p:nvPicPr>
          <p:cNvPr id="8" name="Image 7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62111" y="51470"/>
            <a:ext cx="4888846" cy="4212000"/>
          </a:xfrm>
          <a:prstGeom prst="rect">
            <a:avLst/>
          </a:prstGeom>
        </p:spPr>
      </p:pic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gray">
          <a:xfrm>
            <a:off x="755936" y="3919897"/>
            <a:ext cx="3240000" cy="900000"/>
          </a:xfrm>
        </p:spPr>
        <p:txBody>
          <a:bodyPr anchor="b" anchorCtr="0"/>
          <a:lstStyle>
            <a:lvl1pPr>
              <a:defRPr sz="1150"/>
            </a:lvl1pPr>
          </a:lstStyle>
          <a:p>
            <a:r>
              <a:rPr lang="fr-FR" dirty="0"/>
              <a:t>Intitulé de la direction/service interministérielle</a:t>
            </a:r>
          </a:p>
        </p:txBody>
      </p:sp>
    </p:spTree>
    <p:extLst>
      <p:ext uri="{BB962C8B-B14F-4D97-AF65-F5344CB8AC3E}">
        <p14:creationId xmlns:p14="http://schemas.microsoft.com/office/powerpoint/2010/main" val="34326109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  7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0" y="843558"/>
            <a:ext cx="9144000" cy="4300842"/>
          </a:xfrm>
          <a:solidFill>
            <a:schemeClr val="bg1">
              <a:lumMod val="85000"/>
            </a:schemeClr>
          </a:solidFill>
        </p:spPr>
        <p:txBody>
          <a:bodyPr tIns="1080000" anchor="ctr" anchorCtr="0"/>
          <a:lstStyle>
            <a:lvl1pPr algn="ctr">
              <a:defRPr cap="all" baseline="0"/>
            </a:lvl1pPr>
          </a:lstStyle>
          <a:p>
            <a:r>
              <a:rPr lang="fr-FR" dirty="0"/>
              <a:t>Sélectionner l’icône pour insérer une image, </a:t>
            </a:r>
            <a:br>
              <a:rPr lang="fr-FR" dirty="0"/>
            </a:br>
            <a:r>
              <a:rPr lang="fr-FR" dirty="0"/>
              <a:t>puis disposer l’image en arrière plan </a:t>
            </a:r>
            <a:br>
              <a:rPr lang="fr-FR" dirty="0"/>
            </a:br>
            <a:r>
              <a:rPr lang="fr-FR" dirty="0"/>
              <a:t>(Sélectionner l’image avec le bouton droit de la souris / </a:t>
            </a:r>
            <a:br>
              <a:rPr lang="fr-FR" dirty="0"/>
            </a:br>
            <a:r>
              <a:rPr lang="fr-FR" dirty="0"/>
              <a:t>Mettre à l’arrière plan)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>
          <a:xfrm>
            <a:off x="359999" y="738000"/>
            <a:ext cx="8424000" cy="4046400"/>
          </a:xfrm>
          <a:custGeom>
            <a:avLst/>
            <a:gdLst>
              <a:gd name="connsiteX0" fmla="*/ 8424000 w 8424000"/>
              <a:gd name="connsiteY0" fmla="*/ 4046400 h 4046400"/>
              <a:gd name="connsiteX1" fmla="*/ 0 w 8424000"/>
              <a:gd name="connsiteY1" fmla="*/ 4046360 h 4046400"/>
              <a:gd name="connsiteX2" fmla="*/ 0 w 8424000"/>
              <a:gd name="connsiteY2" fmla="*/ 40 h 4046400"/>
              <a:gd name="connsiteX3" fmla="*/ 8424000 w 8424000"/>
              <a:gd name="connsiteY3" fmla="*/ 0 h 4046400"/>
              <a:gd name="connsiteX4" fmla="*/ 8424000 w 8424000"/>
              <a:gd name="connsiteY4" fmla="*/ 4046400 h 4046400"/>
              <a:gd name="connsiteX0" fmla="*/ 8424000 w 8424000"/>
              <a:gd name="connsiteY0" fmla="*/ 4046400 h 4046400"/>
              <a:gd name="connsiteX1" fmla="*/ 0 w 8424000"/>
              <a:gd name="connsiteY1" fmla="*/ 4046360 h 4046400"/>
              <a:gd name="connsiteX2" fmla="*/ 0 w 8424000"/>
              <a:gd name="connsiteY2" fmla="*/ 40 h 4046400"/>
              <a:gd name="connsiteX3" fmla="*/ 8424000 w 8424000"/>
              <a:gd name="connsiteY3" fmla="*/ 0 h 4046400"/>
              <a:gd name="connsiteX0" fmla="*/ 8424000 w 8424000"/>
              <a:gd name="connsiteY0" fmla="*/ 4046400 h 4046400"/>
              <a:gd name="connsiteX1" fmla="*/ 0 w 8424000"/>
              <a:gd name="connsiteY1" fmla="*/ 4046360 h 4046400"/>
              <a:gd name="connsiteX2" fmla="*/ 0 w 8424000"/>
              <a:gd name="connsiteY2" fmla="*/ 40 h 4046400"/>
              <a:gd name="connsiteX3" fmla="*/ 8424000 w 8424000"/>
              <a:gd name="connsiteY3" fmla="*/ 0 h 4046400"/>
              <a:gd name="connsiteX4" fmla="*/ 8424000 w 8424000"/>
              <a:gd name="connsiteY4" fmla="*/ 4046400 h 4046400"/>
              <a:gd name="connsiteX0" fmla="*/ 8424000 w 8424000"/>
              <a:gd name="connsiteY0" fmla="*/ 4046400 h 4046400"/>
              <a:gd name="connsiteX1" fmla="*/ 0 w 8424000"/>
              <a:gd name="connsiteY1" fmla="*/ 4046360 h 4046400"/>
              <a:gd name="connsiteX2" fmla="*/ 8424000 w 8424000"/>
              <a:gd name="connsiteY2" fmla="*/ 0 h 4046400"/>
              <a:gd name="connsiteX0" fmla="*/ 8424000 w 8424000"/>
              <a:gd name="connsiteY0" fmla="*/ 4046400 h 4046400"/>
              <a:gd name="connsiteX1" fmla="*/ 0 w 8424000"/>
              <a:gd name="connsiteY1" fmla="*/ 4046360 h 4046400"/>
              <a:gd name="connsiteX2" fmla="*/ 0 w 8424000"/>
              <a:gd name="connsiteY2" fmla="*/ 40 h 4046400"/>
              <a:gd name="connsiteX3" fmla="*/ 8424000 w 8424000"/>
              <a:gd name="connsiteY3" fmla="*/ 0 h 4046400"/>
              <a:gd name="connsiteX4" fmla="*/ 8424000 w 8424000"/>
              <a:gd name="connsiteY4" fmla="*/ 4046400 h 4046400"/>
              <a:gd name="connsiteX0" fmla="*/ 8424000 w 8424000"/>
              <a:gd name="connsiteY0" fmla="*/ 4046400 h 4046400"/>
              <a:gd name="connsiteX1" fmla="*/ 0 w 8424000"/>
              <a:gd name="connsiteY1" fmla="*/ 4046360 h 4046400"/>
              <a:gd name="connsiteX2" fmla="*/ 8424000 w 8424000"/>
              <a:gd name="connsiteY2" fmla="*/ 0 h 4046400"/>
              <a:gd name="connsiteX0" fmla="*/ 8424000 w 8424000"/>
              <a:gd name="connsiteY0" fmla="*/ 4046400 h 4046400"/>
              <a:gd name="connsiteX1" fmla="*/ 0 w 8424000"/>
              <a:gd name="connsiteY1" fmla="*/ 4046360 h 4046400"/>
              <a:gd name="connsiteX2" fmla="*/ 0 w 8424000"/>
              <a:gd name="connsiteY2" fmla="*/ 40 h 4046400"/>
              <a:gd name="connsiteX3" fmla="*/ 8424000 w 8424000"/>
              <a:gd name="connsiteY3" fmla="*/ 0 h 4046400"/>
              <a:gd name="connsiteX4" fmla="*/ 8424000 w 8424000"/>
              <a:gd name="connsiteY4" fmla="*/ 4046400 h 4046400"/>
              <a:gd name="connsiteX0" fmla="*/ 8424000 w 8424000"/>
              <a:gd name="connsiteY0" fmla="*/ 4046400 h 4046400"/>
              <a:gd name="connsiteX1" fmla="*/ 0 w 8424000"/>
              <a:gd name="connsiteY1" fmla="*/ 4046360 h 404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424000" h="4046400" stroke="0" extrusionOk="0">
                <a:moveTo>
                  <a:pt x="8424000" y="4046400"/>
                </a:moveTo>
                <a:lnTo>
                  <a:pt x="0" y="4046360"/>
                </a:lnTo>
                <a:lnTo>
                  <a:pt x="0" y="40"/>
                </a:lnTo>
                <a:cubicBezTo>
                  <a:pt x="0" y="18"/>
                  <a:pt x="3771553" y="0"/>
                  <a:pt x="8424000" y="0"/>
                </a:cubicBezTo>
                <a:lnTo>
                  <a:pt x="8424000" y="4046400"/>
                </a:lnTo>
                <a:close/>
              </a:path>
              <a:path w="8424000" h="4046400" fill="none">
                <a:moveTo>
                  <a:pt x="8424000" y="4046400"/>
                </a:moveTo>
                <a:lnTo>
                  <a:pt x="0" y="4046360"/>
                </a:lnTo>
              </a:path>
            </a:pathLst>
          </a:custGeom>
          <a:ln w="10160">
            <a:solidFill>
              <a:schemeClr val="tx1"/>
            </a:solidFill>
          </a:ln>
        </p:spPr>
        <p:txBody>
          <a:bodyPr lIns="0" bIns="360000" anchor="ctr" anchorCtr="0"/>
          <a:lstStyle>
            <a:lvl1pPr marL="396000" indent="-396000">
              <a:buFont typeface="+mj-lt"/>
              <a:buAutoNum type="arabicPeriod"/>
              <a:defRPr sz="3250"/>
            </a:lvl1pPr>
          </a:lstStyle>
          <a:p>
            <a:r>
              <a:rPr lang="fr-FR" dirty="0"/>
              <a:t>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750" b="1" i="0" u="none" strike="noStrike" kern="1200" cap="all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rianne"/>
                <a:ea typeface="+mn-ea"/>
                <a:cs typeface="+mn-cs"/>
              </a:rPr>
              <a:t>21/11/2023</a:t>
            </a:r>
            <a:endParaRPr kumimoji="0" lang="fr-FR" sz="750" b="1" i="0" u="none" strike="noStrike" kern="1200" cap="all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arianne"/>
              <a:ea typeface="+mn-ea"/>
              <a:cs typeface="+mn-cs"/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75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rianne"/>
                <a:ea typeface="+mn-ea"/>
                <a:cs typeface="+mn-cs"/>
              </a:rPr>
              <a:t>DGPR – SRSEDPD – SDDEC - PNTTD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3122C9-A0B9-462F-8757-0847AD287B63}" type="slidenum">
              <a:rPr kumimoji="0" lang="fr-FR" sz="75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rianne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75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ariann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9729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textes 3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>
          <a:xfrm>
            <a:off x="359999" y="900000"/>
            <a:ext cx="8424000" cy="720000"/>
          </a:xfrm>
        </p:spPr>
        <p:txBody>
          <a:bodyPr/>
          <a:lstStyle>
            <a:lvl1pPr>
              <a:defRPr/>
            </a:lvl1pPr>
          </a:lstStyle>
          <a:p>
            <a:r>
              <a:rPr lang="fr-FR" dirty="0"/>
              <a:t>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750" b="1" i="0" u="none" strike="noStrike" kern="1200" cap="all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rianne"/>
                <a:ea typeface="+mn-ea"/>
                <a:cs typeface="+mn-cs"/>
              </a:rPr>
              <a:t>21/11/2023</a:t>
            </a:r>
            <a:endParaRPr kumimoji="0" lang="fr-FR" sz="750" b="1" i="0" u="none" strike="noStrike" kern="1200" cap="all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arianne"/>
              <a:ea typeface="+mn-ea"/>
              <a:cs typeface="+mn-cs"/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75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rianne"/>
                <a:ea typeface="+mn-ea"/>
                <a:cs typeface="+mn-cs"/>
              </a:rPr>
              <a:t>DGPR – SRSEDPD – SDDEC - PNTTD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3122C9-A0B9-462F-8757-0847AD287B63}" type="slidenum">
              <a:rPr kumimoji="0" lang="fr-FR" sz="75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rianne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75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arianne"/>
              <a:ea typeface="+mn-ea"/>
              <a:cs typeface="+mn-cs"/>
            </a:endParaRPr>
          </a:p>
        </p:txBody>
      </p:sp>
      <p:sp>
        <p:nvSpPr>
          <p:cNvPr id="10" name="Espace réservé du texte 9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312000" y="180000"/>
            <a:ext cx="5472000" cy="360000"/>
          </a:xfrm>
        </p:spPr>
        <p:txBody>
          <a:bodyPr/>
          <a:lstStyle>
            <a:lvl1pPr marL="108000" indent="-108000" algn="r">
              <a:spcAft>
                <a:spcPts val="0"/>
              </a:spcAft>
              <a:buFont typeface="+mj-lt"/>
              <a:buAutoNum type="arabicPeriod"/>
              <a:defRPr sz="750" b="1"/>
            </a:lvl1pPr>
            <a:lvl2pPr marL="108000" indent="-108000" algn="r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  <a:defRPr sz="750"/>
            </a:lvl2pPr>
          </a:lstStyle>
          <a:p>
            <a:pPr lvl="0"/>
            <a:r>
              <a:rPr lang="fr-FR" dirty="0"/>
              <a:t>Titre</a:t>
            </a:r>
          </a:p>
          <a:p>
            <a:pPr lvl="1"/>
            <a:r>
              <a:rPr lang="fr-FR" dirty="0"/>
              <a:t>Sous-titre</a:t>
            </a:r>
          </a:p>
        </p:txBody>
      </p:sp>
      <p:sp>
        <p:nvSpPr>
          <p:cNvPr id="12" name="Espace réservé du texte 11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59999" y="1836000"/>
            <a:ext cx="2520000" cy="2574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 baseline="0"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 dirty="0"/>
              <a:t>Texte de niveau 1</a:t>
            </a:r>
          </a:p>
          <a:p>
            <a:pPr lvl="1"/>
            <a:r>
              <a:rPr lang="fr-FR" dirty="0"/>
              <a:t>Texte de niveau 2</a:t>
            </a:r>
          </a:p>
          <a:p>
            <a:pPr lvl="2"/>
            <a:r>
              <a:rPr lang="fr-FR" dirty="0"/>
              <a:t>Texte de niveau 3</a:t>
            </a:r>
          </a:p>
          <a:p>
            <a:pPr lvl="3"/>
            <a:r>
              <a:rPr lang="fr-FR" dirty="0"/>
              <a:t>Texte de niveau 4</a:t>
            </a:r>
          </a:p>
          <a:p>
            <a:pPr lvl="4"/>
            <a:r>
              <a:rPr lang="fr-FR" dirty="0"/>
              <a:t>Texte de niveau 5</a:t>
            </a:r>
          </a:p>
        </p:txBody>
      </p:sp>
      <p:sp>
        <p:nvSpPr>
          <p:cNvPr id="13" name="Espace réservé du texte 11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3312000" y="1836000"/>
            <a:ext cx="2520000" cy="2574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 baseline="0"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 dirty="0"/>
              <a:t>Texte de niveau 1</a:t>
            </a:r>
          </a:p>
          <a:p>
            <a:pPr lvl="1"/>
            <a:r>
              <a:rPr lang="fr-FR" dirty="0"/>
              <a:t>Texte de niveau 2</a:t>
            </a:r>
          </a:p>
          <a:p>
            <a:pPr lvl="2"/>
            <a:r>
              <a:rPr lang="fr-FR" dirty="0"/>
              <a:t>Texte de niveau 3</a:t>
            </a:r>
          </a:p>
          <a:p>
            <a:pPr lvl="3"/>
            <a:r>
              <a:rPr lang="fr-FR" dirty="0"/>
              <a:t>Texte de niveau 4</a:t>
            </a:r>
          </a:p>
          <a:p>
            <a:pPr lvl="4"/>
            <a:r>
              <a:rPr lang="fr-FR" dirty="0"/>
              <a:t>Texte de niveau 5</a:t>
            </a:r>
          </a:p>
        </p:txBody>
      </p:sp>
      <p:sp>
        <p:nvSpPr>
          <p:cNvPr id="14" name="Espace réservé du texte 11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6264000" y="1836000"/>
            <a:ext cx="2520000" cy="2574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 baseline="0"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 dirty="0"/>
              <a:t>Texte de niveau 1</a:t>
            </a:r>
          </a:p>
          <a:p>
            <a:pPr lvl="1"/>
            <a:r>
              <a:rPr lang="fr-FR" dirty="0"/>
              <a:t>Texte de niveau 2</a:t>
            </a:r>
          </a:p>
          <a:p>
            <a:pPr lvl="2"/>
            <a:r>
              <a:rPr lang="fr-FR" dirty="0"/>
              <a:t>Texte de niveau 3</a:t>
            </a:r>
          </a:p>
          <a:p>
            <a:pPr lvl="3"/>
            <a:r>
              <a:rPr lang="fr-FR" dirty="0"/>
              <a:t>Texte de niveau 4</a:t>
            </a:r>
          </a:p>
          <a:p>
            <a:pPr lvl="4"/>
            <a:r>
              <a:rPr lang="fr-FR" dirty="0"/>
              <a:t>Texte de niveau 5</a:t>
            </a:r>
          </a:p>
        </p:txBody>
      </p:sp>
    </p:spTree>
    <p:extLst>
      <p:ext uri="{BB962C8B-B14F-4D97-AF65-F5344CB8AC3E}">
        <p14:creationId xmlns:p14="http://schemas.microsoft.com/office/powerpoint/2010/main" val="24190753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 hasCustomPrompt="1"/>
          </p:nvPr>
        </p:nvSpPr>
        <p:spPr bwMode="gray">
          <a:xfrm>
            <a:off x="359999" y="900000"/>
            <a:ext cx="8424000" cy="720000"/>
          </a:xfrm>
        </p:spPr>
        <p:txBody>
          <a:bodyPr/>
          <a:lstStyle/>
          <a:p>
            <a:r>
              <a:rPr lang="fr-FR" noProof="0" dirty="0"/>
              <a:t>Titre</a:t>
            </a: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750" b="1" i="0" u="none" strike="noStrike" kern="1200" cap="all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rianne"/>
                <a:ea typeface="+mn-ea"/>
                <a:cs typeface="+mn-cs"/>
              </a:rPr>
              <a:t>21/11/2023</a:t>
            </a:r>
            <a:endParaRPr kumimoji="0" lang="fr-FR" sz="750" b="1" i="0" u="none" strike="noStrike" kern="1200" cap="all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arianne"/>
              <a:ea typeface="+mn-ea"/>
              <a:cs typeface="+mn-cs"/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75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rianne"/>
                <a:ea typeface="+mn-ea"/>
                <a:cs typeface="+mn-cs"/>
              </a:rPr>
              <a:t>DGPR – SRSEDPD – SDDEC - PNTTD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3122C9-A0B9-462F-8757-0847AD287B63}" type="slidenum">
              <a:rPr kumimoji="0" lang="fr-FR" sz="75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rianne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75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arianne"/>
              <a:ea typeface="+mn-ea"/>
              <a:cs typeface="+mn-cs"/>
            </a:endParaRPr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4" hasCustomPrompt="1"/>
          </p:nvPr>
        </p:nvSpPr>
        <p:spPr bwMode="gray">
          <a:xfrm>
            <a:off x="359998" y="1836000"/>
            <a:ext cx="8424000" cy="2574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 dirty="0"/>
              <a:t>Texte de niveau 1</a:t>
            </a:r>
          </a:p>
          <a:p>
            <a:pPr lvl="1"/>
            <a:r>
              <a:rPr lang="fr-FR" dirty="0"/>
              <a:t>Texte de niveau 2</a:t>
            </a:r>
          </a:p>
          <a:p>
            <a:pPr lvl="2"/>
            <a:r>
              <a:rPr lang="fr-FR" dirty="0"/>
              <a:t>Texte de niveau 3</a:t>
            </a:r>
          </a:p>
          <a:p>
            <a:pPr lvl="3"/>
            <a:r>
              <a:rPr lang="fr-FR" dirty="0"/>
              <a:t>Texte de niveau 4</a:t>
            </a:r>
          </a:p>
          <a:p>
            <a:pPr lvl="4"/>
            <a:r>
              <a:rPr lang="fr-FR" dirty="0"/>
              <a:t>Texte de niveau 5</a:t>
            </a:r>
          </a:p>
        </p:txBody>
      </p:sp>
      <p:sp>
        <p:nvSpPr>
          <p:cNvPr id="15" name="Espace réservé du texte 9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312000" y="180000"/>
            <a:ext cx="5472000" cy="360000"/>
          </a:xfrm>
        </p:spPr>
        <p:txBody>
          <a:bodyPr/>
          <a:lstStyle>
            <a:lvl1pPr marL="108000" indent="-108000" algn="r">
              <a:spcAft>
                <a:spcPts val="0"/>
              </a:spcAft>
              <a:buFont typeface="+mj-lt"/>
              <a:buAutoNum type="arabicPeriod"/>
              <a:defRPr sz="750" b="1"/>
            </a:lvl1pPr>
            <a:lvl2pPr marL="108000" indent="-108000" algn="r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  <a:defRPr sz="750"/>
            </a:lvl2pPr>
          </a:lstStyle>
          <a:p>
            <a:pPr lvl="0"/>
            <a:r>
              <a:rPr lang="fr-FR" dirty="0"/>
              <a:t>Titre</a:t>
            </a:r>
          </a:p>
          <a:p>
            <a:pPr lvl="1"/>
            <a:r>
              <a:rPr lang="fr-FR" dirty="0"/>
              <a:t>Sous-titre</a:t>
            </a:r>
          </a:p>
        </p:txBody>
      </p:sp>
    </p:spTree>
    <p:extLst>
      <p:ext uri="{BB962C8B-B14F-4D97-AF65-F5344CB8AC3E}">
        <p14:creationId xmlns:p14="http://schemas.microsoft.com/office/powerpoint/2010/main" val="39910933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 et sous-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47353" y="151865"/>
            <a:ext cx="2725168" cy="2347876"/>
          </a:xfrm>
          <a:prstGeom prst="rect">
            <a:avLst/>
          </a:prstGeom>
        </p:spPr>
      </p:pic>
      <p:sp>
        <p:nvSpPr>
          <p:cNvPr id="7" name="Titre 6"/>
          <p:cNvSpPr>
            <a:spLocks noGrp="1"/>
          </p:cNvSpPr>
          <p:nvPr>
            <p:ph type="title" hasCustomPrompt="1"/>
          </p:nvPr>
        </p:nvSpPr>
        <p:spPr bwMode="gray">
          <a:xfrm>
            <a:off x="0" y="0"/>
            <a:ext cx="180000" cy="180000"/>
          </a:xfrm>
          <a:ln>
            <a:solidFill>
              <a:schemeClr val="tx1">
                <a:alpha val="0"/>
              </a:schemeClr>
            </a:solidFill>
          </a:ln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fr-FR" dirty="0"/>
              <a:t>Titre</a:t>
            </a: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pPr algn="r"/>
            <a:r>
              <a:rPr lang="fr-FR" cap="all"/>
              <a:t>XX/XX/XXXX</a:t>
            </a:r>
            <a:endParaRPr lang="fr-FR" cap="all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fr-FR"/>
              <a:t>Intitulé de la direction/service interministérielle</a:t>
            </a:r>
            <a:endParaRPr lang="fr-FR" dirty="0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60000" y="2499742"/>
            <a:ext cx="8424000" cy="1923504"/>
          </a:xfrm>
        </p:spPr>
        <p:txBody>
          <a:bodyPr/>
          <a:lstStyle>
            <a:lvl1pPr>
              <a:lnSpc>
                <a:spcPct val="90000"/>
              </a:lnSpc>
              <a:spcAft>
                <a:spcPts val="0"/>
              </a:spcAft>
              <a:defRPr sz="3250" b="1" cap="all" baseline="0"/>
            </a:lvl1pPr>
            <a:lvl2pPr marL="0" indent="0">
              <a:spcBef>
                <a:spcPts val="500"/>
              </a:spcBef>
              <a:spcAft>
                <a:spcPts val="0"/>
              </a:spcAft>
              <a:buNone/>
              <a:defRPr sz="1850"/>
            </a:lvl2pPr>
          </a:lstStyle>
          <a:p>
            <a:pPr lvl="0"/>
            <a:r>
              <a:rPr lang="fr-FR" dirty="0"/>
              <a:t>Titre</a:t>
            </a:r>
          </a:p>
          <a:p>
            <a:pPr lvl="1"/>
            <a:r>
              <a:rPr lang="fr-FR" dirty="0"/>
              <a:t>Sous-titre</a:t>
            </a:r>
          </a:p>
        </p:txBody>
      </p:sp>
      <p:cxnSp>
        <p:nvCxnSpPr>
          <p:cNvPr id="12" name="Connecteur droit 11"/>
          <p:cNvCxnSpPr/>
          <p:nvPr userDrawn="1"/>
        </p:nvCxnSpPr>
        <p:spPr bwMode="gray">
          <a:xfrm>
            <a:off x="360000" y="4784400"/>
            <a:ext cx="8424000" cy="0"/>
          </a:xfrm>
          <a:prstGeom prst="line">
            <a:avLst/>
          </a:prstGeom>
          <a:ln w="1016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39045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>
          <a:xfrm>
            <a:off x="359999" y="900000"/>
            <a:ext cx="8424000" cy="720000"/>
          </a:xfrm>
        </p:spPr>
        <p:txBody>
          <a:bodyPr/>
          <a:lstStyle>
            <a:lvl1pPr>
              <a:defRPr/>
            </a:lvl1pPr>
          </a:lstStyle>
          <a:p>
            <a:r>
              <a:rPr lang="fr-FR" dirty="0"/>
              <a:t>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pPr algn="r"/>
            <a:r>
              <a:rPr lang="fr-FR" cap="all"/>
              <a:t>XX/XX/XXXX</a:t>
            </a:r>
            <a:endParaRPr lang="fr-FR" cap="all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fr-FR"/>
              <a:t>Intitulé de la direction/service interministérielle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59998" y="1891968"/>
            <a:ext cx="2520000" cy="2530800"/>
          </a:xfrm>
        </p:spPr>
        <p:txBody>
          <a:bodyPr/>
          <a:lstStyle>
            <a:lvl1pPr marL="144000" indent="-144000">
              <a:spcBef>
                <a:spcPts val="400"/>
              </a:spcBef>
              <a:spcAft>
                <a:spcPts val="800"/>
              </a:spcAft>
              <a:buFont typeface="+mj-lt"/>
              <a:buAutoNum type="arabicPeriod"/>
              <a:defRPr b="1"/>
            </a:lvl1pPr>
            <a:lvl2pPr marL="324000" indent="-144000">
              <a:spcBef>
                <a:spcPts val="600"/>
              </a:spcBef>
              <a:spcAft>
                <a:spcPts val="800"/>
              </a:spcAft>
              <a:buFont typeface="+mj-lt"/>
              <a:buAutoNum type="alphaLcPeriod"/>
              <a:defRPr/>
            </a:lvl2pPr>
          </a:lstStyle>
          <a:p>
            <a:pPr lvl="0"/>
            <a:r>
              <a:rPr lang="fr-FR" dirty="0"/>
              <a:t>Titre de la partie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9" name="Espace réservé du texte 7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312000" y="1893600"/>
            <a:ext cx="2520000" cy="2530800"/>
          </a:xfrm>
        </p:spPr>
        <p:txBody>
          <a:bodyPr/>
          <a:lstStyle>
            <a:lvl1pPr marL="144000" indent="-144000">
              <a:spcBef>
                <a:spcPts val="400"/>
              </a:spcBef>
              <a:spcAft>
                <a:spcPts val="800"/>
              </a:spcAft>
              <a:buFont typeface="+mj-lt"/>
              <a:buAutoNum type="arabicPeriod"/>
              <a:defRPr b="1"/>
            </a:lvl1pPr>
            <a:lvl2pPr marL="324000" indent="-144000">
              <a:spcBef>
                <a:spcPts val="600"/>
              </a:spcBef>
              <a:spcAft>
                <a:spcPts val="800"/>
              </a:spcAft>
              <a:buFont typeface="+mj-lt"/>
              <a:buAutoNum type="alphaLcPeriod"/>
              <a:defRPr/>
            </a:lvl2pPr>
          </a:lstStyle>
          <a:p>
            <a:pPr lvl="0"/>
            <a:r>
              <a:rPr lang="fr-FR" dirty="0"/>
              <a:t>Titre de la partie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0" name="Espace réservé du texte 7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6263999" y="1893600"/>
            <a:ext cx="2520000" cy="2530800"/>
          </a:xfrm>
        </p:spPr>
        <p:txBody>
          <a:bodyPr/>
          <a:lstStyle>
            <a:lvl1pPr marL="144000" indent="-144000">
              <a:spcBef>
                <a:spcPts val="400"/>
              </a:spcBef>
              <a:spcAft>
                <a:spcPts val="800"/>
              </a:spcAft>
              <a:buFont typeface="+mj-lt"/>
              <a:buAutoNum type="arabicPeriod"/>
              <a:defRPr b="1"/>
            </a:lvl1pPr>
            <a:lvl2pPr marL="324000" indent="-144000">
              <a:spcBef>
                <a:spcPts val="600"/>
              </a:spcBef>
              <a:spcAft>
                <a:spcPts val="800"/>
              </a:spcAft>
              <a:buFont typeface="+mj-lt"/>
              <a:buAutoNum type="alphaLcPeriod"/>
              <a:defRPr/>
            </a:lvl2pPr>
          </a:lstStyle>
          <a:p>
            <a:pPr lvl="0"/>
            <a:r>
              <a:rPr lang="fr-FR" dirty="0"/>
              <a:t>Titre de la partie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16410304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  7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0" y="843558"/>
            <a:ext cx="9144000" cy="4300842"/>
          </a:xfrm>
          <a:solidFill>
            <a:schemeClr val="bg1">
              <a:lumMod val="85000"/>
            </a:schemeClr>
          </a:solidFill>
        </p:spPr>
        <p:txBody>
          <a:bodyPr tIns="1080000" anchor="ctr" anchorCtr="0"/>
          <a:lstStyle>
            <a:lvl1pPr algn="ctr">
              <a:defRPr cap="all" baseline="0"/>
            </a:lvl1pPr>
          </a:lstStyle>
          <a:p>
            <a:r>
              <a:rPr lang="fr-FR" dirty="0"/>
              <a:t>Sélectionner l’icône pour insérer une image, </a:t>
            </a:r>
            <a:br>
              <a:rPr lang="fr-FR" dirty="0"/>
            </a:br>
            <a:r>
              <a:rPr lang="fr-FR" dirty="0"/>
              <a:t>puis disposer l’image en arrière plan </a:t>
            </a:r>
            <a:br>
              <a:rPr lang="fr-FR" dirty="0"/>
            </a:br>
            <a:r>
              <a:rPr lang="fr-FR" dirty="0"/>
              <a:t>(Sélectionner l’image avec le bouton droit de la souris / </a:t>
            </a:r>
            <a:br>
              <a:rPr lang="fr-FR" dirty="0"/>
            </a:br>
            <a:r>
              <a:rPr lang="fr-FR" dirty="0"/>
              <a:t>Mettre à l’arrière plan)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>
          <a:xfrm>
            <a:off x="359999" y="738000"/>
            <a:ext cx="8424000" cy="4046400"/>
          </a:xfrm>
          <a:custGeom>
            <a:avLst/>
            <a:gdLst>
              <a:gd name="connsiteX0" fmla="*/ 8424000 w 8424000"/>
              <a:gd name="connsiteY0" fmla="*/ 4046400 h 4046400"/>
              <a:gd name="connsiteX1" fmla="*/ 0 w 8424000"/>
              <a:gd name="connsiteY1" fmla="*/ 4046360 h 4046400"/>
              <a:gd name="connsiteX2" fmla="*/ 0 w 8424000"/>
              <a:gd name="connsiteY2" fmla="*/ 40 h 4046400"/>
              <a:gd name="connsiteX3" fmla="*/ 8424000 w 8424000"/>
              <a:gd name="connsiteY3" fmla="*/ 0 h 4046400"/>
              <a:gd name="connsiteX4" fmla="*/ 8424000 w 8424000"/>
              <a:gd name="connsiteY4" fmla="*/ 4046400 h 4046400"/>
              <a:gd name="connsiteX0" fmla="*/ 8424000 w 8424000"/>
              <a:gd name="connsiteY0" fmla="*/ 4046400 h 4046400"/>
              <a:gd name="connsiteX1" fmla="*/ 0 w 8424000"/>
              <a:gd name="connsiteY1" fmla="*/ 4046360 h 4046400"/>
              <a:gd name="connsiteX2" fmla="*/ 0 w 8424000"/>
              <a:gd name="connsiteY2" fmla="*/ 40 h 4046400"/>
              <a:gd name="connsiteX3" fmla="*/ 8424000 w 8424000"/>
              <a:gd name="connsiteY3" fmla="*/ 0 h 4046400"/>
              <a:gd name="connsiteX0" fmla="*/ 8424000 w 8424000"/>
              <a:gd name="connsiteY0" fmla="*/ 4046400 h 4046400"/>
              <a:gd name="connsiteX1" fmla="*/ 0 w 8424000"/>
              <a:gd name="connsiteY1" fmla="*/ 4046360 h 4046400"/>
              <a:gd name="connsiteX2" fmla="*/ 0 w 8424000"/>
              <a:gd name="connsiteY2" fmla="*/ 40 h 4046400"/>
              <a:gd name="connsiteX3" fmla="*/ 8424000 w 8424000"/>
              <a:gd name="connsiteY3" fmla="*/ 0 h 4046400"/>
              <a:gd name="connsiteX4" fmla="*/ 8424000 w 8424000"/>
              <a:gd name="connsiteY4" fmla="*/ 4046400 h 4046400"/>
              <a:gd name="connsiteX0" fmla="*/ 8424000 w 8424000"/>
              <a:gd name="connsiteY0" fmla="*/ 4046400 h 4046400"/>
              <a:gd name="connsiteX1" fmla="*/ 0 w 8424000"/>
              <a:gd name="connsiteY1" fmla="*/ 4046360 h 4046400"/>
              <a:gd name="connsiteX2" fmla="*/ 8424000 w 8424000"/>
              <a:gd name="connsiteY2" fmla="*/ 0 h 4046400"/>
              <a:gd name="connsiteX0" fmla="*/ 8424000 w 8424000"/>
              <a:gd name="connsiteY0" fmla="*/ 4046400 h 4046400"/>
              <a:gd name="connsiteX1" fmla="*/ 0 w 8424000"/>
              <a:gd name="connsiteY1" fmla="*/ 4046360 h 4046400"/>
              <a:gd name="connsiteX2" fmla="*/ 0 w 8424000"/>
              <a:gd name="connsiteY2" fmla="*/ 40 h 4046400"/>
              <a:gd name="connsiteX3" fmla="*/ 8424000 w 8424000"/>
              <a:gd name="connsiteY3" fmla="*/ 0 h 4046400"/>
              <a:gd name="connsiteX4" fmla="*/ 8424000 w 8424000"/>
              <a:gd name="connsiteY4" fmla="*/ 4046400 h 4046400"/>
              <a:gd name="connsiteX0" fmla="*/ 8424000 w 8424000"/>
              <a:gd name="connsiteY0" fmla="*/ 4046400 h 4046400"/>
              <a:gd name="connsiteX1" fmla="*/ 0 w 8424000"/>
              <a:gd name="connsiteY1" fmla="*/ 4046360 h 4046400"/>
              <a:gd name="connsiteX2" fmla="*/ 8424000 w 8424000"/>
              <a:gd name="connsiteY2" fmla="*/ 0 h 4046400"/>
              <a:gd name="connsiteX0" fmla="*/ 8424000 w 8424000"/>
              <a:gd name="connsiteY0" fmla="*/ 4046400 h 4046400"/>
              <a:gd name="connsiteX1" fmla="*/ 0 w 8424000"/>
              <a:gd name="connsiteY1" fmla="*/ 4046360 h 4046400"/>
              <a:gd name="connsiteX2" fmla="*/ 0 w 8424000"/>
              <a:gd name="connsiteY2" fmla="*/ 40 h 4046400"/>
              <a:gd name="connsiteX3" fmla="*/ 8424000 w 8424000"/>
              <a:gd name="connsiteY3" fmla="*/ 0 h 4046400"/>
              <a:gd name="connsiteX4" fmla="*/ 8424000 w 8424000"/>
              <a:gd name="connsiteY4" fmla="*/ 4046400 h 4046400"/>
              <a:gd name="connsiteX0" fmla="*/ 8424000 w 8424000"/>
              <a:gd name="connsiteY0" fmla="*/ 4046400 h 4046400"/>
              <a:gd name="connsiteX1" fmla="*/ 0 w 8424000"/>
              <a:gd name="connsiteY1" fmla="*/ 4046360 h 404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424000" h="4046400" stroke="0" extrusionOk="0">
                <a:moveTo>
                  <a:pt x="8424000" y="4046400"/>
                </a:moveTo>
                <a:lnTo>
                  <a:pt x="0" y="4046360"/>
                </a:lnTo>
                <a:lnTo>
                  <a:pt x="0" y="40"/>
                </a:lnTo>
                <a:cubicBezTo>
                  <a:pt x="0" y="18"/>
                  <a:pt x="3771553" y="0"/>
                  <a:pt x="8424000" y="0"/>
                </a:cubicBezTo>
                <a:lnTo>
                  <a:pt x="8424000" y="4046400"/>
                </a:lnTo>
                <a:close/>
              </a:path>
              <a:path w="8424000" h="4046400" fill="none">
                <a:moveTo>
                  <a:pt x="8424000" y="4046400"/>
                </a:moveTo>
                <a:lnTo>
                  <a:pt x="0" y="4046360"/>
                </a:lnTo>
              </a:path>
            </a:pathLst>
          </a:custGeom>
          <a:ln w="10160">
            <a:solidFill>
              <a:schemeClr val="tx1"/>
            </a:solidFill>
          </a:ln>
        </p:spPr>
        <p:txBody>
          <a:bodyPr lIns="0" bIns="360000" anchor="ctr" anchorCtr="0"/>
          <a:lstStyle>
            <a:lvl1pPr marL="396000" indent="-396000">
              <a:buFont typeface="+mj-lt"/>
              <a:buAutoNum type="arabicPeriod"/>
              <a:defRPr sz="3250"/>
            </a:lvl1pPr>
          </a:lstStyle>
          <a:p>
            <a:r>
              <a:rPr lang="fr-FR" dirty="0"/>
              <a:t>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pPr algn="r"/>
            <a:r>
              <a:rPr lang="fr-FR" cap="all"/>
              <a:t>XX/XX/XXXX</a:t>
            </a:r>
            <a:endParaRPr lang="fr-FR" cap="all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fr-FR"/>
              <a:t>Intitulé de la direction/service interministérielle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085968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textes 3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>
          <a:xfrm>
            <a:off x="359999" y="900000"/>
            <a:ext cx="8424000" cy="720000"/>
          </a:xfrm>
        </p:spPr>
        <p:txBody>
          <a:bodyPr/>
          <a:lstStyle>
            <a:lvl1pPr>
              <a:defRPr/>
            </a:lvl1pPr>
          </a:lstStyle>
          <a:p>
            <a:r>
              <a:rPr lang="fr-FR" dirty="0"/>
              <a:t>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pPr algn="r"/>
            <a:r>
              <a:rPr lang="fr-FR" cap="all"/>
              <a:t>XX/XX/XXXX</a:t>
            </a:r>
            <a:endParaRPr lang="fr-FR" cap="all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fr-FR"/>
              <a:t>Intitulé de la direction/service interministérielle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0" name="Espace réservé du texte 9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312000" y="180000"/>
            <a:ext cx="5472000" cy="360000"/>
          </a:xfrm>
        </p:spPr>
        <p:txBody>
          <a:bodyPr/>
          <a:lstStyle>
            <a:lvl1pPr marL="108000" indent="-108000" algn="r">
              <a:spcAft>
                <a:spcPts val="0"/>
              </a:spcAft>
              <a:buFont typeface="+mj-lt"/>
              <a:buAutoNum type="arabicPeriod"/>
              <a:defRPr sz="750" b="1"/>
            </a:lvl1pPr>
            <a:lvl2pPr marL="108000" indent="-108000" algn="r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  <a:defRPr sz="750"/>
            </a:lvl2pPr>
          </a:lstStyle>
          <a:p>
            <a:pPr lvl="0"/>
            <a:r>
              <a:rPr lang="fr-FR" dirty="0"/>
              <a:t>Titre</a:t>
            </a:r>
          </a:p>
          <a:p>
            <a:pPr lvl="1"/>
            <a:r>
              <a:rPr lang="fr-FR" dirty="0"/>
              <a:t>Sous-titre</a:t>
            </a:r>
          </a:p>
        </p:txBody>
      </p:sp>
      <p:sp>
        <p:nvSpPr>
          <p:cNvPr id="12" name="Espace réservé du texte 11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59999" y="1836000"/>
            <a:ext cx="2520000" cy="2574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 baseline="0"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 dirty="0"/>
              <a:t>Texte de niveau 1</a:t>
            </a:r>
          </a:p>
          <a:p>
            <a:pPr lvl="1"/>
            <a:r>
              <a:rPr lang="fr-FR" dirty="0"/>
              <a:t>Texte de niveau 2</a:t>
            </a:r>
          </a:p>
          <a:p>
            <a:pPr lvl="2"/>
            <a:r>
              <a:rPr lang="fr-FR" dirty="0"/>
              <a:t>Texte de niveau 3</a:t>
            </a:r>
          </a:p>
          <a:p>
            <a:pPr lvl="3"/>
            <a:r>
              <a:rPr lang="fr-FR" dirty="0"/>
              <a:t>Texte de niveau 4</a:t>
            </a:r>
          </a:p>
          <a:p>
            <a:pPr lvl="4"/>
            <a:r>
              <a:rPr lang="fr-FR" dirty="0"/>
              <a:t>Texte de niveau 5</a:t>
            </a:r>
          </a:p>
        </p:txBody>
      </p:sp>
      <p:sp>
        <p:nvSpPr>
          <p:cNvPr id="13" name="Espace réservé du texte 11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3312000" y="1836000"/>
            <a:ext cx="2520000" cy="2574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 baseline="0"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 dirty="0"/>
              <a:t>Texte de niveau 1</a:t>
            </a:r>
          </a:p>
          <a:p>
            <a:pPr lvl="1"/>
            <a:r>
              <a:rPr lang="fr-FR" dirty="0"/>
              <a:t>Texte de niveau 2</a:t>
            </a:r>
          </a:p>
          <a:p>
            <a:pPr lvl="2"/>
            <a:r>
              <a:rPr lang="fr-FR" dirty="0"/>
              <a:t>Texte de niveau 3</a:t>
            </a:r>
          </a:p>
          <a:p>
            <a:pPr lvl="3"/>
            <a:r>
              <a:rPr lang="fr-FR" dirty="0"/>
              <a:t>Texte de niveau 4</a:t>
            </a:r>
          </a:p>
          <a:p>
            <a:pPr lvl="4"/>
            <a:r>
              <a:rPr lang="fr-FR" dirty="0"/>
              <a:t>Texte de niveau 5</a:t>
            </a:r>
          </a:p>
        </p:txBody>
      </p:sp>
      <p:sp>
        <p:nvSpPr>
          <p:cNvPr id="14" name="Espace réservé du texte 11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6264000" y="1836000"/>
            <a:ext cx="2520000" cy="2574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 baseline="0"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 dirty="0"/>
              <a:t>Texte de niveau 1</a:t>
            </a:r>
          </a:p>
          <a:p>
            <a:pPr lvl="1"/>
            <a:r>
              <a:rPr lang="fr-FR" dirty="0"/>
              <a:t>Texte de niveau 2</a:t>
            </a:r>
          </a:p>
          <a:p>
            <a:pPr lvl="2"/>
            <a:r>
              <a:rPr lang="fr-FR" dirty="0"/>
              <a:t>Texte de niveau 3</a:t>
            </a:r>
          </a:p>
          <a:p>
            <a:pPr lvl="3"/>
            <a:r>
              <a:rPr lang="fr-FR" dirty="0"/>
              <a:t>Texte de niveau 4</a:t>
            </a:r>
          </a:p>
          <a:p>
            <a:pPr lvl="4"/>
            <a:r>
              <a:rPr lang="fr-FR" dirty="0"/>
              <a:t>Texte de niveau 5</a:t>
            </a:r>
          </a:p>
        </p:txBody>
      </p:sp>
    </p:spTree>
    <p:extLst>
      <p:ext uri="{BB962C8B-B14F-4D97-AF65-F5344CB8AC3E}">
        <p14:creationId xmlns:p14="http://schemas.microsoft.com/office/powerpoint/2010/main" val="38404549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 hasCustomPrompt="1"/>
          </p:nvPr>
        </p:nvSpPr>
        <p:spPr bwMode="gray">
          <a:xfrm>
            <a:off x="359999" y="900000"/>
            <a:ext cx="8424000" cy="720000"/>
          </a:xfrm>
        </p:spPr>
        <p:txBody>
          <a:bodyPr/>
          <a:lstStyle/>
          <a:p>
            <a:r>
              <a:rPr lang="fr-FR" noProof="0" dirty="0"/>
              <a:t>Titre</a:t>
            </a: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pPr algn="r"/>
            <a:r>
              <a:rPr lang="fr-FR" cap="all"/>
              <a:t>XX/XX/XXXX</a:t>
            </a:r>
            <a:endParaRPr lang="fr-FR" cap="all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fr-FR" dirty="0"/>
              <a:t>Intitulé de la direction/service interministérielle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4" hasCustomPrompt="1"/>
          </p:nvPr>
        </p:nvSpPr>
        <p:spPr bwMode="gray">
          <a:xfrm>
            <a:off x="359998" y="1836000"/>
            <a:ext cx="8424000" cy="2574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 dirty="0"/>
              <a:t>Texte de niveau 1</a:t>
            </a:r>
          </a:p>
          <a:p>
            <a:pPr lvl="1"/>
            <a:r>
              <a:rPr lang="fr-FR" dirty="0"/>
              <a:t>Texte de niveau 2</a:t>
            </a:r>
          </a:p>
          <a:p>
            <a:pPr lvl="2"/>
            <a:r>
              <a:rPr lang="fr-FR" dirty="0"/>
              <a:t>Texte de niveau 3</a:t>
            </a:r>
          </a:p>
          <a:p>
            <a:pPr lvl="3"/>
            <a:r>
              <a:rPr lang="fr-FR" dirty="0"/>
              <a:t>Texte de niveau 4</a:t>
            </a:r>
          </a:p>
          <a:p>
            <a:pPr lvl="4"/>
            <a:r>
              <a:rPr lang="fr-FR" dirty="0"/>
              <a:t>Texte de niveau 5</a:t>
            </a:r>
          </a:p>
        </p:txBody>
      </p:sp>
      <p:sp>
        <p:nvSpPr>
          <p:cNvPr id="15" name="Espace réservé du texte 9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312000" y="180000"/>
            <a:ext cx="5472000" cy="360000"/>
          </a:xfrm>
        </p:spPr>
        <p:txBody>
          <a:bodyPr/>
          <a:lstStyle>
            <a:lvl1pPr marL="108000" indent="-108000" algn="r">
              <a:spcAft>
                <a:spcPts val="0"/>
              </a:spcAft>
              <a:buFont typeface="+mj-lt"/>
              <a:buAutoNum type="arabicPeriod"/>
              <a:defRPr sz="750" b="1"/>
            </a:lvl1pPr>
            <a:lvl2pPr marL="108000" indent="-108000" algn="r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  <a:defRPr sz="750"/>
            </a:lvl2pPr>
          </a:lstStyle>
          <a:p>
            <a:pPr lvl="0"/>
            <a:r>
              <a:rPr lang="fr-FR" dirty="0"/>
              <a:t>Titre</a:t>
            </a:r>
          </a:p>
          <a:p>
            <a:pPr lvl="1"/>
            <a:r>
              <a:rPr lang="fr-FR" dirty="0"/>
              <a:t>Sous-titre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uver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gray">
          <a:xfrm>
            <a:off x="0" y="4963500"/>
            <a:ext cx="180000" cy="180000"/>
          </a:xfrm>
          <a:ln>
            <a:solidFill>
              <a:schemeClr val="tx1">
                <a:alpha val="0"/>
              </a:schemeClr>
            </a:solidFill>
          </a:ln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alpha val="0"/>
                  </a:srgbClr>
                </a:solidFill>
                <a:effectLst/>
                <a:uLnTx/>
                <a:uFillTx/>
                <a:latin typeface="Marianne"/>
                <a:ea typeface="+mn-ea"/>
                <a:cs typeface="+mn-cs"/>
              </a:rPr>
              <a:t>XX/XX/XXXX</a:t>
            </a:r>
            <a:endParaRPr kumimoji="0" lang="fr-FR" sz="1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alpha val="0"/>
                </a:srgbClr>
              </a:solidFill>
              <a:effectLst/>
              <a:uLnTx/>
              <a:uFillTx/>
              <a:latin typeface="Marianne"/>
              <a:ea typeface="+mn-ea"/>
              <a:cs typeface="+mn-cs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gray">
          <a:xfrm>
            <a:off x="0" y="4963500"/>
            <a:ext cx="180000" cy="180000"/>
          </a:xfrm>
          <a:ln>
            <a:solidFill>
              <a:schemeClr val="tx1">
                <a:alpha val="0"/>
              </a:schemeClr>
            </a:solidFill>
          </a:ln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C140CD-8AED-46FF-A9A2-77308F3F39AE}" type="slidenum">
              <a:rPr kumimoji="0" lang="fr-FR" sz="100" b="1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alpha val="0"/>
                  </a:srgbClr>
                </a:solidFill>
                <a:effectLst/>
                <a:uLnTx/>
                <a:uFillTx/>
                <a:latin typeface="Marianne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1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alpha val="0"/>
                </a:srgbClr>
              </a:solidFill>
              <a:effectLst/>
              <a:uLnTx/>
              <a:uFillTx/>
              <a:latin typeface="Marianne"/>
              <a:ea typeface="+mn-ea"/>
              <a:cs typeface="+mn-cs"/>
            </a:endParaRPr>
          </a:p>
        </p:txBody>
      </p:sp>
      <p:sp>
        <p:nvSpPr>
          <p:cNvPr id="7" name="Titre 6"/>
          <p:cNvSpPr>
            <a:spLocks noGrp="1"/>
          </p:cNvSpPr>
          <p:nvPr>
            <p:ph type="title" hasCustomPrompt="1"/>
          </p:nvPr>
        </p:nvSpPr>
        <p:spPr bwMode="gray">
          <a:xfrm>
            <a:off x="0" y="0"/>
            <a:ext cx="180000" cy="180000"/>
          </a:xfrm>
          <a:ln>
            <a:solidFill>
              <a:schemeClr val="tx1">
                <a:alpha val="0"/>
              </a:schemeClr>
            </a:solidFill>
          </a:ln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fr-FR" dirty="0"/>
              <a:t>Titre</a:t>
            </a:r>
          </a:p>
        </p:txBody>
      </p:sp>
      <p:pic>
        <p:nvPicPr>
          <p:cNvPr id="8" name="Image 7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62111" y="51470"/>
            <a:ext cx="4888846" cy="4212000"/>
          </a:xfrm>
          <a:prstGeom prst="rect">
            <a:avLst/>
          </a:prstGeom>
        </p:spPr>
      </p:pic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gray">
          <a:xfrm>
            <a:off x="755936" y="3919897"/>
            <a:ext cx="3240000" cy="900000"/>
          </a:xfrm>
        </p:spPr>
        <p:txBody>
          <a:bodyPr anchor="b" anchorCtr="0"/>
          <a:lstStyle>
            <a:lvl1pPr>
              <a:defRPr sz="115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5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rianne"/>
                <a:ea typeface="+mn-ea"/>
                <a:cs typeface="+mn-cs"/>
              </a:rPr>
              <a:t>DGPR/SRSEDPD/</a:t>
            </a:r>
            <a:r>
              <a:rPr kumimoji="0" lang="fr-FR" sz="115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rianne"/>
                <a:ea typeface="+mn-ea"/>
                <a:cs typeface="+mn-cs"/>
              </a:rPr>
              <a:t>SdDEC</a:t>
            </a:r>
            <a:r>
              <a:rPr kumimoji="0" lang="fr-FR" sz="115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rianne"/>
                <a:ea typeface="+mn-ea"/>
                <a:cs typeface="+mn-cs"/>
              </a:rPr>
              <a:t>/PNTTD</a:t>
            </a:r>
            <a:endParaRPr kumimoji="0" lang="fr-FR" sz="115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ariann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236210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 et sous-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47353" y="151865"/>
            <a:ext cx="2725168" cy="2347876"/>
          </a:xfrm>
          <a:prstGeom prst="rect">
            <a:avLst/>
          </a:prstGeom>
        </p:spPr>
      </p:pic>
      <p:sp>
        <p:nvSpPr>
          <p:cNvPr id="7" name="Titre 6"/>
          <p:cNvSpPr>
            <a:spLocks noGrp="1"/>
          </p:cNvSpPr>
          <p:nvPr>
            <p:ph type="title" hasCustomPrompt="1"/>
          </p:nvPr>
        </p:nvSpPr>
        <p:spPr bwMode="gray">
          <a:xfrm>
            <a:off x="0" y="0"/>
            <a:ext cx="180000" cy="180000"/>
          </a:xfrm>
          <a:ln>
            <a:solidFill>
              <a:schemeClr val="tx1">
                <a:alpha val="0"/>
              </a:schemeClr>
            </a:solidFill>
          </a:ln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fr-FR" dirty="0"/>
              <a:t>Titre</a:t>
            </a: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750" b="1" i="0" u="none" strike="noStrike" kern="1200" cap="all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rianne"/>
                <a:ea typeface="+mn-ea"/>
                <a:cs typeface="+mn-cs"/>
              </a:rPr>
              <a:t>21/11/2023</a:t>
            </a:r>
            <a:endParaRPr kumimoji="0" lang="fr-FR" sz="750" b="1" i="0" u="none" strike="noStrike" kern="1200" cap="all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arianne"/>
              <a:ea typeface="+mn-ea"/>
              <a:cs typeface="+mn-cs"/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75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rianne"/>
                <a:ea typeface="+mn-ea"/>
                <a:cs typeface="+mn-cs"/>
              </a:rPr>
              <a:t>DGPR – SRSEDPD – SDDEC - PNTTD</a:t>
            </a: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3122C9-A0B9-462F-8757-0847AD287B63}" type="slidenum">
              <a:rPr kumimoji="0" lang="fr-FR" sz="75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rianne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75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arianne"/>
              <a:ea typeface="+mn-ea"/>
              <a:cs typeface="+mn-cs"/>
            </a:endParaRPr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60000" y="2499742"/>
            <a:ext cx="8424000" cy="1923504"/>
          </a:xfrm>
        </p:spPr>
        <p:txBody>
          <a:bodyPr/>
          <a:lstStyle>
            <a:lvl1pPr>
              <a:lnSpc>
                <a:spcPct val="90000"/>
              </a:lnSpc>
              <a:spcAft>
                <a:spcPts val="0"/>
              </a:spcAft>
              <a:defRPr sz="3250" b="1" cap="all" baseline="0"/>
            </a:lvl1pPr>
            <a:lvl2pPr marL="0" indent="0">
              <a:spcBef>
                <a:spcPts val="500"/>
              </a:spcBef>
              <a:spcAft>
                <a:spcPts val="0"/>
              </a:spcAft>
              <a:buNone/>
              <a:defRPr sz="1850"/>
            </a:lvl2pPr>
          </a:lstStyle>
          <a:p>
            <a:pPr lvl="0"/>
            <a:r>
              <a:rPr lang="fr-FR" dirty="0"/>
              <a:t>Titre</a:t>
            </a:r>
          </a:p>
          <a:p>
            <a:pPr lvl="1"/>
            <a:r>
              <a:rPr lang="fr-FR" dirty="0"/>
              <a:t>Sous-titre</a:t>
            </a:r>
          </a:p>
        </p:txBody>
      </p:sp>
      <p:cxnSp>
        <p:nvCxnSpPr>
          <p:cNvPr id="12" name="Connecteur droit 11"/>
          <p:cNvCxnSpPr/>
          <p:nvPr userDrawn="1"/>
        </p:nvCxnSpPr>
        <p:spPr bwMode="gray">
          <a:xfrm>
            <a:off x="360000" y="4784400"/>
            <a:ext cx="8424000" cy="0"/>
          </a:xfrm>
          <a:prstGeom prst="line">
            <a:avLst/>
          </a:prstGeom>
          <a:ln w="1016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6309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>
          <a:xfrm>
            <a:off x="359999" y="900000"/>
            <a:ext cx="8424000" cy="720000"/>
          </a:xfrm>
        </p:spPr>
        <p:txBody>
          <a:bodyPr/>
          <a:lstStyle>
            <a:lvl1pPr>
              <a:defRPr/>
            </a:lvl1pPr>
          </a:lstStyle>
          <a:p>
            <a:r>
              <a:rPr lang="fr-FR" dirty="0"/>
              <a:t>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750" b="1" i="0" u="none" strike="noStrike" kern="1200" cap="all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rianne"/>
                <a:ea typeface="+mn-ea"/>
                <a:cs typeface="+mn-cs"/>
              </a:rPr>
              <a:t>21/11/02023</a:t>
            </a:r>
            <a:endParaRPr kumimoji="0" lang="fr-FR" sz="750" b="1" i="0" u="none" strike="noStrike" kern="1200" cap="all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arianne"/>
              <a:ea typeface="+mn-ea"/>
              <a:cs typeface="+mn-cs"/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75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rianne"/>
                <a:ea typeface="+mn-ea"/>
                <a:cs typeface="+mn-cs"/>
              </a:rPr>
              <a:t>DGPR – SRSEDPD – SDDEC - PNTTD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3122C9-A0B9-462F-8757-0847AD287B63}" type="slidenum">
              <a:rPr kumimoji="0" lang="fr-FR" sz="75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rianne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75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arianne"/>
              <a:ea typeface="+mn-ea"/>
              <a:cs typeface="+mn-cs"/>
            </a:endParaRPr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59998" y="1891968"/>
            <a:ext cx="2520000" cy="2530800"/>
          </a:xfrm>
        </p:spPr>
        <p:txBody>
          <a:bodyPr/>
          <a:lstStyle>
            <a:lvl1pPr marL="144000" indent="-144000">
              <a:spcBef>
                <a:spcPts val="400"/>
              </a:spcBef>
              <a:spcAft>
                <a:spcPts val="800"/>
              </a:spcAft>
              <a:buFont typeface="+mj-lt"/>
              <a:buAutoNum type="arabicPeriod"/>
              <a:defRPr b="1"/>
            </a:lvl1pPr>
            <a:lvl2pPr marL="324000" indent="-144000">
              <a:spcBef>
                <a:spcPts val="600"/>
              </a:spcBef>
              <a:spcAft>
                <a:spcPts val="800"/>
              </a:spcAft>
              <a:buFont typeface="+mj-lt"/>
              <a:buAutoNum type="alphaLcPeriod"/>
              <a:defRPr/>
            </a:lvl2pPr>
          </a:lstStyle>
          <a:p>
            <a:pPr lvl="0"/>
            <a:r>
              <a:rPr lang="fr-FR" dirty="0"/>
              <a:t>Titre de la partie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9" name="Espace réservé du texte 7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312000" y="1893600"/>
            <a:ext cx="2520000" cy="2530800"/>
          </a:xfrm>
        </p:spPr>
        <p:txBody>
          <a:bodyPr/>
          <a:lstStyle>
            <a:lvl1pPr marL="144000" indent="-144000">
              <a:spcBef>
                <a:spcPts val="400"/>
              </a:spcBef>
              <a:spcAft>
                <a:spcPts val="800"/>
              </a:spcAft>
              <a:buFont typeface="+mj-lt"/>
              <a:buAutoNum type="arabicPeriod"/>
              <a:defRPr b="1"/>
            </a:lvl1pPr>
            <a:lvl2pPr marL="324000" indent="-144000">
              <a:spcBef>
                <a:spcPts val="600"/>
              </a:spcBef>
              <a:spcAft>
                <a:spcPts val="800"/>
              </a:spcAft>
              <a:buFont typeface="+mj-lt"/>
              <a:buAutoNum type="alphaLcPeriod"/>
              <a:defRPr/>
            </a:lvl2pPr>
          </a:lstStyle>
          <a:p>
            <a:pPr lvl="0"/>
            <a:r>
              <a:rPr lang="fr-FR" dirty="0"/>
              <a:t>Titre de la partie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0" name="Espace réservé du texte 7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6263999" y="1893600"/>
            <a:ext cx="2520000" cy="2530800"/>
          </a:xfrm>
        </p:spPr>
        <p:txBody>
          <a:bodyPr/>
          <a:lstStyle>
            <a:lvl1pPr marL="144000" indent="-144000">
              <a:spcBef>
                <a:spcPts val="400"/>
              </a:spcBef>
              <a:spcAft>
                <a:spcPts val="800"/>
              </a:spcAft>
              <a:buFont typeface="+mj-lt"/>
              <a:buAutoNum type="arabicPeriod"/>
              <a:defRPr b="1"/>
            </a:lvl1pPr>
            <a:lvl2pPr marL="324000" indent="-144000">
              <a:spcBef>
                <a:spcPts val="600"/>
              </a:spcBef>
              <a:spcAft>
                <a:spcPts val="800"/>
              </a:spcAft>
              <a:buFont typeface="+mj-lt"/>
              <a:buAutoNum type="alphaLcPeriod"/>
              <a:defRPr/>
            </a:lvl2pPr>
          </a:lstStyle>
          <a:p>
            <a:pPr lvl="0"/>
            <a:r>
              <a:rPr lang="fr-FR" dirty="0"/>
              <a:t>Titre de la partie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32226971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9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 bwMode="gray">
          <a:xfrm>
            <a:off x="359999" y="900000"/>
            <a:ext cx="8424000" cy="72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fr-FR" noProof="0" dirty="0"/>
              <a:t>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 bwMode="gray">
          <a:xfrm>
            <a:off x="359999" y="1836000"/>
            <a:ext cx="8424000" cy="2574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fr-FR" noProof="0" dirty="0"/>
              <a:t>Texte de niveau 1</a:t>
            </a:r>
          </a:p>
          <a:p>
            <a:pPr lvl="1"/>
            <a:r>
              <a:rPr lang="fr-FR" noProof="0" dirty="0"/>
              <a:t>Texte de niveau 2</a:t>
            </a:r>
          </a:p>
          <a:p>
            <a:pPr lvl="2"/>
            <a:r>
              <a:rPr lang="fr-FR" noProof="0" dirty="0"/>
              <a:t>Texte de niveau 3</a:t>
            </a:r>
          </a:p>
          <a:p>
            <a:pPr lvl="3"/>
            <a:r>
              <a:rPr lang="fr-FR" noProof="0" dirty="0"/>
              <a:t>Texte de niveau 4</a:t>
            </a:r>
          </a:p>
          <a:p>
            <a:pPr lvl="4"/>
            <a:r>
              <a:rPr lang="fr-FR" noProof="0" dirty="0"/>
              <a:t>Texte de niveau 5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 bwMode="gray">
          <a:xfrm>
            <a:off x="7614000" y="4783500"/>
            <a:ext cx="1170000" cy="360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ctr">
              <a:defRPr sz="750" b="1">
                <a:solidFill>
                  <a:schemeClr val="tx1"/>
                </a:solidFill>
              </a:defRPr>
            </a:lvl1pPr>
          </a:lstStyle>
          <a:p>
            <a:pPr algn="r"/>
            <a:r>
              <a:rPr lang="fr-FR" cap="all"/>
              <a:t>XX/XX/XXXX</a:t>
            </a:r>
            <a:endParaRPr lang="fr-FR" cap="all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 bwMode="gray">
          <a:xfrm>
            <a:off x="360000" y="4783500"/>
            <a:ext cx="5904000" cy="360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750" b="1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Intitulé de la direction/service interministérielle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 bwMode="gray">
          <a:xfrm>
            <a:off x="6264000" y="4783500"/>
            <a:ext cx="1350000" cy="360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defRPr sz="750" b="1">
                <a:solidFill>
                  <a:schemeClr val="tx1"/>
                </a:solidFill>
              </a:defRPr>
            </a:lvl1pPr>
          </a:lstStyle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cxnSp>
        <p:nvCxnSpPr>
          <p:cNvPr id="10" name="Connecteur droit 9"/>
          <p:cNvCxnSpPr/>
          <p:nvPr userDrawn="1"/>
        </p:nvCxnSpPr>
        <p:spPr bwMode="gray">
          <a:xfrm>
            <a:off x="360000" y="4784400"/>
            <a:ext cx="8424000" cy="0"/>
          </a:xfrm>
          <a:prstGeom prst="line">
            <a:avLst/>
          </a:prstGeom>
          <a:ln w="1016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 10"/>
          <p:cNvPicPr>
            <a:picLocks noChangeAspect="1"/>
          </p:cNvPicPr>
          <p:nvPr userDrawn="1"/>
        </p:nvPicPr>
        <p:blipFill>
          <a:blip r:embed="rId8"/>
          <a:srcRect/>
          <a:stretch/>
        </p:blipFill>
        <p:spPr>
          <a:xfrm>
            <a:off x="298523" y="108088"/>
            <a:ext cx="814719" cy="70192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12" r:id="rId2"/>
    <p:sldLayoutId id="2147483810" r:id="rId3"/>
    <p:sldLayoutId id="2147483811" r:id="rId4"/>
    <p:sldLayoutId id="2147483809" r:id="rId5"/>
    <p:sldLayoutId id="2147483798" r:id="rId6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55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500"/>
        </a:spcAft>
        <a:buFont typeface="Arial" pitchFamily="34" charset="0"/>
        <a:buNone/>
        <a:defRPr sz="1050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252000" indent="-7200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Font typeface="Arial" pitchFamily="34" charset="0"/>
        <a:buChar char="•"/>
        <a:defRPr sz="950" kern="1200">
          <a:solidFill>
            <a:schemeClr val="tx1"/>
          </a:solidFill>
          <a:latin typeface="+mn-lt"/>
          <a:ea typeface="+mn-ea"/>
          <a:cs typeface="+mn-cs"/>
        </a:defRPr>
      </a:lvl2pPr>
      <a:lvl3pPr marL="432000" indent="-72000" algn="l" defTabSz="914400" rtl="0" eaLnBrk="1" latinLnBrk="0" hangingPunct="1">
        <a:lnSpc>
          <a:spcPct val="100000"/>
        </a:lnSpc>
        <a:spcBef>
          <a:spcPts val="100"/>
        </a:spcBef>
        <a:spcAft>
          <a:spcPts val="100"/>
        </a:spcAft>
        <a:buSzPct val="100000"/>
        <a:buFont typeface="Arial" pitchFamily="34" charset="0"/>
        <a:buChar char="•"/>
        <a:defRPr sz="850" kern="1200">
          <a:solidFill>
            <a:schemeClr val="tx1"/>
          </a:solidFill>
          <a:latin typeface="+mn-lt"/>
          <a:ea typeface="+mn-ea"/>
          <a:cs typeface="+mn-cs"/>
        </a:defRPr>
      </a:lvl3pPr>
      <a:lvl4pPr marL="612000" indent="-72000" algn="l" defTabSz="914400" rtl="0" eaLnBrk="1" latinLnBrk="0" hangingPunct="1">
        <a:lnSpc>
          <a:spcPct val="100000"/>
        </a:lnSpc>
        <a:spcBef>
          <a:spcPts val="100"/>
        </a:spcBef>
        <a:spcAft>
          <a:spcPts val="100"/>
        </a:spcAft>
        <a:buSzPct val="100000"/>
        <a:buFont typeface="Arial" pitchFamily="34" charset="0"/>
        <a:buChar char="•"/>
        <a:defRPr sz="750" kern="1200">
          <a:solidFill>
            <a:schemeClr val="tx1"/>
          </a:solidFill>
          <a:latin typeface="+mn-lt"/>
          <a:ea typeface="+mn-ea"/>
          <a:cs typeface="+mn-cs"/>
        </a:defRPr>
      </a:lvl4pPr>
      <a:lvl5pPr marL="828000" indent="-72000" algn="l" defTabSz="914400" rtl="0" eaLnBrk="1" latinLnBrk="0" hangingPunct="1">
        <a:lnSpc>
          <a:spcPct val="100000"/>
        </a:lnSpc>
        <a:spcBef>
          <a:spcPts val="100"/>
        </a:spcBef>
        <a:spcAft>
          <a:spcPts val="100"/>
        </a:spcAft>
        <a:buSzPct val="100000"/>
        <a:buFont typeface="Arial" pitchFamily="34" charset="0"/>
        <a:buChar char="•"/>
        <a:defRPr sz="7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 bwMode="gray">
          <a:xfrm>
            <a:off x="359999" y="900000"/>
            <a:ext cx="8424000" cy="72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fr-FR" noProof="0" dirty="0"/>
              <a:t>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 bwMode="gray">
          <a:xfrm>
            <a:off x="359999" y="1836000"/>
            <a:ext cx="8424000" cy="2574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fr-FR" noProof="0" dirty="0"/>
              <a:t>Texte de niveau 1</a:t>
            </a:r>
          </a:p>
          <a:p>
            <a:pPr lvl="1"/>
            <a:r>
              <a:rPr lang="fr-FR" noProof="0" dirty="0"/>
              <a:t>Texte de niveau 2</a:t>
            </a:r>
          </a:p>
          <a:p>
            <a:pPr lvl="2"/>
            <a:r>
              <a:rPr lang="fr-FR" noProof="0" dirty="0"/>
              <a:t>Texte de niveau 3</a:t>
            </a:r>
          </a:p>
          <a:p>
            <a:pPr lvl="3"/>
            <a:r>
              <a:rPr lang="fr-FR" noProof="0" dirty="0"/>
              <a:t>Texte de niveau 4</a:t>
            </a:r>
          </a:p>
          <a:p>
            <a:pPr lvl="4"/>
            <a:r>
              <a:rPr lang="fr-FR" noProof="0" dirty="0"/>
              <a:t>Texte de niveau 5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 bwMode="gray">
          <a:xfrm>
            <a:off x="7614000" y="4783500"/>
            <a:ext cx="1170000" cy="360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ctr">
              <a:defRPr sz="750" b="1">
                <a:solidFill>
                  <a:schemeClr val="tx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750" b="1" i="0" u="none" strike="noStrike" kern="1200" cap="all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rianne"/>
                <a:ea typeface="+mn-ea"/>
                <a:cs typeface="+mn-cs"/>
              </a:rPr>
              <a:t>21/11/2023</a:t>
            </a:r>
            <a:endParaRPr kumimoji="0" lang="fr-FR" sz="750" b="1" i="0" u="none" strike="noStrike" kern="1200" cap="all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arianne"/>
              <a:ea typeface="+mn-ea"/>
              <a:cs typeface="+mn-cs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 bwMode="gray">
          <a:xfrm>
            <a:off x="360000" y="4783500"/>
            <a:ext cx="5904000" cy="360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750" b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75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rianne"/>
                <a:ea typeface="+mn-ea"/>
                <a:cs typeface="+mn-cs"/>
              </a:rPr>
              <a:t>DGPR/SRSEDPD/</a:t>
            </a:r>
            <a:r>
              <a:rPr kumimoji="0" lang="fr-FR" sz="75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rianne"/>
                <a:ea typeface="+mn-ea"/>
                <a:cs typeface="+mn-cs"/>
              </a:rPr>
              <a:t>SdDEC</a:t>
            </a:r>
            <a:r>
              <a:rPr kumimoji="0" lang="fr-FR" sz="75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rianne"/>
                <a:ea typeface="+mn-ea"/>
                <a:cs typeface="+mn-cs"/>
              </a:rPr>
              <a:t>/PNTTD</a:t>
            </a:r>
            <a:endParaRPr kumimoji="0" lang="fr-FR" sz="75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arianne"/>
              <a:ea typeface="+mn-ea"/>
              <a:cs typeface="+mn-cs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 bwMode="gray">
          <a:xfrm>
            <a:off x="6264000" y="4783500"/>
            <a:ext cx="1350000" cy="360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defRPr sz="750" b="1">
                <a:solidFill>
                  <a:schemeClr val="tx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3122C9-A0B9-462F-8757-0847AD287B63}" type="slidenum">
              <a:rPr kumimoji="0" lang="fr-FR" sz="75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rianne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75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arianne"/>
              <a:ea typeface="+mn-ea"/>
              <a:cs typeface="+mn-cs"/>
            </a:endParaRPr>
          </a:p>
        </p:txBody>
      </p:sp>
      <p:cxnSp>
        <p:nvCxnSpPr>
          <p:cNvPr id="10" name="Connecteur droit 9"/>
          <p:cNvCxnSpPr/>
          <p:nvPr userDrawn="1"/>
        </p:nvCxnSpPr>
        <p:spPr bwMode="gray">
          <a:xfrm>
            <a:off x="360000" y="4784400"/>
            <a:ext cx="8424000" cy="0"/>
          </a:xfrm>
          <a:prstGeom prst="line">
            <a:avLst/>
          </a:prstGeom>
          <a:ln w="1016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 10"/>
          <p:cNvPicPr>
            <a:picLocks noChangeAspect="1"/>
          </p:cNvPicPr>
          <p:nvPr userDrawn="1"/>
        </p:nvPicPr>
        <p:blipFill>
          <a:blip r:embed="rId8"/>
          <a:srcRect/>
          <a:stretch/>
        </p:blipFill>
        <p:spPr>
          <a:xfrm>
            <a:off x="298523" y="108088"/>
            <a:ext cx="814719" cy="701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435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  <p:sldLayoutId id="2147483815" r:id="rId2"/>
    <p:sldLayoutId id="2147483816" r:id="rId3"/>
    <p:sldLayoutId id="2147483817" r:id="rId4"/>
    <p:sldLayoutId id="2147483818" r:id="rId5"/>
    <p:sldLayoutId id="2147483819" r:id="rId6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55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500"/>
        </a:spcAft>
        <a:buFont typeface="Arial" pitchFamily="34" charset="0"/>
        <a:buNone/>
        <a:defRPr sz="1050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252000" indent="-7200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Font typeface="Arial" pitchFamily="34" charset="0"/>
        <a:buChar char="•"/>
        <a:defRPr sz="950" kern="1200">
          <a:solidFill>
            <a:schemeClr val="tx1"/>
          </a:solidFill>
          <a:latin typeface="+mn-lt"/>
          <a:ea typeface="+mn-ea"/>
          <a:cs typeface="+mn-cs"/>
        </a:defRPr>
      </a:lvl2pPr>
      <a:lvl3pPr marL="432000" indent="-72000" algn="l" defTabSz="914400" rtl="0" eaLnBrk="1" latinLnBrk="0" hangingPunct="1">
        <a:lnSpc>
          <a:spcPct val="100000"/>
        </a:lnSpc>
        <a:spcBef>
          <a:spcPts val="100"/>
        </a:spcBef>
        <a:spcAft>
          <a:spcPts val="100"/>
        </a:spcAft>
        <a:buSzPct val="100000"/>
        <a:buFont typeface="Arial" pitchFamily="34" charset="0"/>
        <a:buChar char="•"/>
        <a:defRPr sz="850" kern="1200">
          <a:solidFill>
            <a:schemeClr val="tx1"/>
          </a:solidFill>
          <a:latin typeface="+mn-lt"/>
          <a:ea typeface="+mn-ea"/>
          <a:cs typeface="+mn-cs"/>
        </a:defRPr>
      </a:lvl3pPr>
      <a:lvl4pPr marL="612000" indent="-72000" algn="l" defTabSz="914400" rtl="0" eaLnBrk="1" latinLnBrk="0" hangingPunct="1">
        <a:lnSpc>
          <a:spcPct val="100000"/>
        </a:lnSpc>
        <a:spcBef>
          <a:spcPts val="100"/>
        </a:spcBef>
        <a:spcAft>
          <a:spcPts val="100"/>
        </a:spcAft>
        <a:buSzPct val="100000"/>
        <a:buFont typeface="Arial" pitchFamily="34" charset="0"/>
        <a:buChar char="•"/>
        <a:defRPr sz="750" kern="1200">
          <a:solidFill>
            <a:schemeClr val="tx1"/>
          </a:solidFill>
          <a:latin typeface="+mn-lt"/>
          <a:ea typeface="+mn-ea"/>
          <a:cs typeface="+mn-cs"/>
        </a:defRPr>
      </a:lvl4pPr>
      <a:lvl5pPr marL="828000" indent="-72000" algn="l" defTabSz="914400" rtl="0" eaLnBrk="1" latinLnBrk="0" hangingPunct="1">
        <a:lnSpc>
          <a:spcPct val="100000"/>
        </a:lnSpc>
        <a:spcBef>
          <a:spcPts val="100"/>
        </a:spcBef>
        <a:spcAft>
          <a:spcPts val="100"/>
        </a:spcAft>
        <a:buSzPct val="100000"/>
        <a:buFont typeface="Arial" pitchFamily="34" charset="0"/>
        <a:buChar char="•"/>
        <a:defRPr sz="7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10" Type="http://schemas.openxmlformats.org/officeDocument/2006/relationships/image" Target="../media/image22.png"/><Relationship Id="rId4" Type="http://schemas.openxmlformats.org/officeDocument/2006/relationships/diagramLayout" Target="../diagrams/layout4.xml"/><Relationship Id="rId9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image" Target="../media/image24.png"/><Relationship Id="rId7" Type="http://schemas.openxmlformats.org/officeDocument/2006/relationships/diagramColors" Target="../diagrams/colors6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11.pn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10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3"/>
          </p:nvPr>
        </p:nvSpPr>
        <p:spPr>
          <a:xfrm>
            <a:off x="1619672" y="3003798"/>
            <a:ext cx="5580152" cy="1792814"/>
          </a:xfrm>
        </p:spPr>
        <p:txBody>
          <a:bodyPr/>
          <a:lstStyle/>
          <a:p>
            <a:pPr algn="ctr"/>
            <a:r>
              <a:rPr lang="fr-FR" dirty="0" smtClean="0"/>
              <a:t>Point sur la révision du règlement 1013/2006</a:t>
            </a:r>
          </a:p>
          <a:p>
            <a:pPr lvl="1" algn="ctr"/>
            <a:r>
              <a:rPr lang="fr-FR" sz="2400" dirty="0" smtClean="0"/>
              <a:t>Christine VIGNON</a:t>
            </a:r>
          </a:p>
          <a:p>
            <a:pPr lvl="1" algn="ctr"/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DGPR – SRSEDPD </a:t>
            </a:r>
            <a:r>
              <a:rPr lang="fr-FR" dirty="0" smtClean="0"/>
              <a:t>– SDDEC - PNTTD</a:t>
            </a:r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90"/>
          <a:stretch/>
        </p:blipFill>
        <p:spPr>
          <a:xfrm>
            <a:off x="4218405" y="449749"/>
            <a:ext cx="1584881" cy="1113889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864" y="449749"/>
            <a:ext cx="1652464" cy="1113889"/>
          </a:xfrm>
          <a:prstGeom prst="rect">
            <a:avLst/>
          </a:prstGeom>
        </p:spPr>
      </p:pic>
      <p:pic>
        <p:nvPicPr>
          <p:cNvPr id="10" name="Image 9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23" t="5390"/>
          <a:stretch/>
        </p:blipFill>
        <p:spPr bwMode="auto">
          <a:xfrm>
            <a:off x="3115665" y="425971"/>
            <a:ext cx="1034162" cy="113766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11" name="Connecteur droit 10"/>
          <p:cNvCxnSpPr/>
          <p:nvPr/>
        </p:nvCxnSpPr>
        <p:spPr>
          <a:xfrm flipV="1">
            <a:off x="3115665" y="1984762"/>
            <a:ext cx="4408663" cy="109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1515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Espace réservé du texte 2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lvl="0" indent="0" hangingPunct="0"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fr-FR" sz="800" dirty="0" smtClean="0">
                <a:solidFill>
                  <a:srgbClr val="4C4C4C"/>
                </a:solidFill>
                <a:latin typeface="Arial" pitchFamily="2"/>
                <a:ea typeface="SimSun" pitchFamily="34"/>
                <a:cs typeface="SimSun" pitchFamily="34"/>
              </a:rPr>
              <a:t>Révision du Règlement </a:t>
            </a:r>
            <a:r>
              <a:rPr lang="fr-FR" sz="800" dirty="0">
                <a:solidFill>
                  <a:srgbClr val="4C4C4C"/>
                </a:solidFill>
                <a:latin typeface="Arial" pitchFamily="2"/>
                <a:ea typeface="SimSun" pitchFamily="34"/>
                <a:cs typeface="SimSun" pitchFamily="34"/>
              </a:rPr>
              <a:t>transferts </a:t>
            </a:r>
            <a:r>
              <a:rPr lang="fr-FR" sz="800" dirty="0" smtClean="0">
                <a:solidFill>
                  <a:srgbClr val="4C4C4C"/>
                </a:solidFill>
                <a:latin typeface="Arial" pitchFamily="2"/>
                <a:ea typeface="SimSun" pitchFamily="34"/>
                <a:cs typeface="SimSun" pitchFamily="34"/>
              </a:rPr>
              <a:t>de </a:t>
            </a:r>
            <a:r>
              <a:rPr lang="fr-FR" sz="800" dirty="0">
                <a:solidFill>
                  <a:srgbClr val="4C4C4C"/>
                </a:solidFill>
                <a:latin typeface="Arial" pitchFamily="2"/>
                <a:ea typeface="SimSun" pitchFamily="34"/>
                <a:cs typeface="SimSun" pitchFamily="34"/>
              </a:rPr>
              <a:t>déchets</a:t>
            </a:r>
          </a:p>
          <a:p>
            <a:pPr marL="0" lvl="0" indent="0" hangingPunct="0"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fr-FR" sz="800" dirty="0" smtClean="0">
                <a:solidFill>
                  <a:srgbClr val="4C4C4C"/>
                </a:solidFill>
                <a:latin typeface="Arial" pitchFamily="2"/>
                <a:ea typeface="SimSun" pitchFamily="34"/>
                <a:cs typeface="SimSun" pitchFamily="34"/>
              </a:rPr>
              <a:t>Résultats de l’évaluation</a:t>
            </a:r>
            <a:endParaRPr lang="fr-FR" sz="800" dirty="0">
              <a:solidFill>
                <a:srgbClr val="4C4C4C"/>
              </a:solidFill>
              <a:latin typeface="Arial" pitchFamily="2"/>
              <a:ea typeface="SimSun" pitchFamily="34"/>
              <a:cs typeface="SimSun" pitchFamily="34"/>
            </a:endParaRPr>
          </a:p>
          <a:p>
            <a:pPr marL="0" indent="0">
              <a:buNone/>
            </a:pPr>
            <a:endParaRPr lang="fr-FR" dirty="0"/>
          </a:p>
        </p:txBody>
      </p:sp>
      <p:sp>
        <p:nvSpPr>
          <p:cNvPr id="8" name="Espace réservé de la date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750" b="1" i="0" u="none" strike="noStrike" kern="1200" cap="all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rianne"/>
                <a:ea typeface="+mn-ea"/>
                <a:cs typeface="+mn-cs"/>
              </a:rPr>
              <a:t>21/11/2023</a:t>
            </a:r>
            <a:endParaRPr kumimoji="0" lang="fr-FR" sz="750" b="1" i="0" u="none" strike="noStrike" kern="1200" cap="all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arianne"/>
              <a:ea typeface="+mn-ea"/>
              <a:cs typeface="+mn-cs"/>
            </a:endParaRPr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75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rianne"/>
                <a:ea typeface="+mn-ea"/>
                <a:cs typeface="+mn-cs"/>
              </a:rPr>
              <a:t>Journée de rencontre PNTTD / professionnels des déchets</a:t>
            </a:r>
            <a:endParaRPr kumimoji="0" lang="fr-FR" sz="75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arianne"/>
              <a:ea typeface="+mn-ea"/>
              <a:cs typeface="+mn-cs"/>
            </a:endParaRPr>
          </a:p>
        </p:txBody>
      </p:sp>
      <p:sp>
        <p:nvSpPr>
          <p:cNvPr id="12" name="Espace réservé du numéro de diapositive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3122C9-A0B9-462F-8757-0847AD287B63}" type="slidenum">
              <a:rPr kumimoji="0" lang="fr-FR" sz="75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rianne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fr-FR" sz="75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arianne"/>
              <a:ea typeface="+mn-ea"/>
              <a:cs typeface="+mn-cs"/>
            </a:endParaRPr>
          </a:p>
        </p:txBody>
      </p:sp>
      <p:graphicFrame>
        <p:nvGraphicFramePr>
          <p:cNvPr id="2" name="Diagramme 1"/>
          <p:cNvGraphicFramePr/>
          <p:nvPr>
            <p:extLst>
              <p:ext uri="{D42A27DB-BD31-4B8C-83A1-F6EECF244321}">
                <p14:modId xmlns:p14="http://schemas.microsoft.com/office/powerpoint/2010/main" val="3274220177"/>
              </p:ext>
            </p:extLst>
          </p:nvPr>
        </p:nvGraphicFramePr>
        <p:xfrm>
          <a:off x="179512" y="699542"/>
          <a:ext cx="8808640" cy="10801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3" name="Tableau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2306515"/>
              </p:ext>
            </p:extLst>
          </p:nvPr>
        </p:nvGraphicFramePr>
        <p:xfrm>
          <a:off x="971600" y="1707653"/>
          <a:ext cx="8016552" cy="30201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016552">
                  <a:extLst>
                    <a:ext uri="{9D8B030D-6E8A-4147-A177-3AD203B41FA5}">
                      <a16:colId xmlns:a16="http://schemas.microsoft.com/office/drawing/2014/main" val="3128318966"/>
                    </a:ext>
                  </a:extLst>
                </a:gridCol>
              </a:tblGrid>
              <a:tr h="689390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r-FR" sz="18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Rationaliser la procédure (simplifier et numériser)</a:t>
                      </a:r>
                    </a:p>
                  </a:txBody>
                  <a:tcPr marL="32400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84331028"/>
                  </a:ext>
                </a:extLst>
              </a:tr>
              <a:tr h="984843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r-FR" sz="18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Préciser champ d’application en cohérence avec DCD et autres règlements UE </a:t>
                      </a:r>
                    </a:p>
                  </a:txBody>
                  <a:tcPr marL="32400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33787900"/>
                  </a:ext>
                </a:extLst>
              </a:tr>
              <a:tr h="672976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r-FR" sz="175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Harmoniser système calcul garanties financières</a:t>
                      </a:r>
                    </a:p>
                  </a:txBody>
                  <a:tcPr marL="32400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33110992"/>
                  </a:ext>
                </a:extLst>
              </a:tr>
              <a:tr h="672976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r-FR" sz="175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Améliorer régime des IT bénéficiant consentement préalable</a:t>
                      </a:r>
                    </a:p>
                  </a:txBody>
                  <a:tcPr marL="32400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58037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83122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Espace réservé du texte 2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lvl="0" indent="0" hangingPunct="0"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fr-FR" sz="800" dirty="0" smtClean="0">
                <a:solidFill>
                  <a:srgbClr val="4C4C4C"/>
                </a:solidFill>
                <a:latin typeface="Arial" pitchFamily="2"/>
                <a:ea typeface="SimSun" pitchFamily="34"/>
                <a:cs typeface="SimSun" pitchFamily="34"/>
              </a:rPr>
              <a:t>Révision du Règlement </a:t>
            </a:r>
            <a:r>
              <a:rPr lang="fr-FR" sz="800" dirty="0">
                <a:solidFill>
                  <a:srgbClr val="4C4C4C"/>
                </a:solidFill>
                <a:latin typeface="Arial" pitchFamily="2"/>
                <a:ea typeface="SimSun" pitchFamily="34"/>
                <a:cs typeface="SimSun" pitchFamily="34"/>
              </a:rPr>
              <a:t>transferts </a:t>
            </a:r>
            <a:r>
              <a:rPr lang="fr-FR" sz="800" dirty="0" smtClean="0">
                <a:solidFill>
                  <a:srgbClr val="4C4C4C"/>
                </a:solidFill>
                <a:latin typeface="Arial" pitchFamily="2"/>
                <a:ea typeface="SimSun" pitchFamily="34"/>
                <a:cs typeface="SimSun" pitchFamily="34"/>
              </a:rPr>
              <a:t>de </a:t>
            </a:r>
            <a:r>
              <a:rPr lang="fr-FR" sz="800" dirty="0">
                <a:solidFill>
                  <a:srgbClr val="4C4C4C"/>
                </a:solidFill>
                <a:latin typeface="Arial" pitchFamily="2"/>
                <a:ea typeface="SimSun" pitchFamily="34"/>
                <a:cs typeface="SimSun" pitchFamily="34"/>
              </a:rPr>
              <a:t>déchets</a:t>
            </a:r>
          </a:p>
          <a:p>
            <a:pPr marL="0" lvl="0" indent="0" hangingPunct="0"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fr-FR" sz="800" dirty="0" smtClean="0">
                <a:solidFill>
                  <a:srgbClr val="4C4C4C"/>
                </a:solidFill>
                <a:latin typeface="Arial" pitchFamily="2"/>
                <a:ea typeface="SimSun" pitchFamily="34"/>
                <a:cs typeface="SimSun" pitchFamily="34"/>
              </a:rPr>
              <a:t>Résultats de l’évaluation</a:t>
            </a:r>
            <a:endParaRPr lang="fr-FR" sz="800" dirty="0">
              <a:solidFill>
                <a:srgbClr val="4C4C4C"/>
              </a:solidFill>
              <a:latin typeface="Arial" pitchFamily="2"/>
              <a:ea typeface="SimSun" pitchFamily="34"/>
              <a:cs typeface="SimSun" pitchFamily="34"/>
            </a:endParaRPr>
          </a:p>
          <a:p>
            <a:pPr marL="0" indent="0">
              <a:buNone/>
            </a:pPr>
            <a:endParaRPr lang="fr-FR" dirty="0"/>
          </a:p>
        </p:txBody>
      </p:sp>
      <p:sp>
        <p:nvSpPr>
          <p:cNvPr id="8" name="Espace réservé de la date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750" b="1" i="0" u="none" strike="noStrike" kern="1200" cap="all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rianne"/>
                <a:ea typeface="+mn-ea"/>
                <a:cs typeface="+mn-cs"/>
              </a:rPr>
              <a:t>21/11/2023</a:t>
            </a:r>
            <a:endParaRPr kumimoji="0" lang="fr-FR" sz="750" b="1" i="0" u="none" strike="noStrike" kern="1200" cap="all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arianne"/>
              <a:ea typeface="+mn-ea"/>
              <a:cs typeface="+mn-cs"/>
            </a:endParaRPr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75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rianne"/>
                <a:ea typeface="+mn-ea"/>
                <a:cs typeface="+mn-cs"/>
              </a:rPr>
              <a:t>Journée de rencontre PNTTD / professionnels des déchets</a:t>
            </a:r>
            <a:endParaRPr kumimoji="0" lang="fr-FR" sz="75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arianne"/>
              <a:ea typeface="+mn-ea"/>
              <a:cs typeface="+mn-cs"/>
            </a:endParaRPr>
          </a:p>
        </p:txBody>
      </p:sp>
      <p:sp>
        <p:nvSpPr>
          <p:cNvPr id="12" name="Espace réservé du numéro de diapositive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3122C9-A0B9-462F-8757-0847AD287B63}" type="slidenum">
              <a:rPr kumimoji="0" lang="fr-FR" sz="75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rianne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fr-FR" sz="75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arianne"/>
              <a:ea typeface="+mn-ea"/>
              <a:cs typeface="+mn-cs"/>
            </a:endParaRPr>
          </a:p>
        </p:txBody>
      </p:sp>
      <p:graphicFrame>
        <p:nvGraphicFramePr>
          <p:cNvPr id="2" name="Diagramme 1"/>
          <p:cNvGraphicFramePr/>
          <p:nvPr>
            <p:extLst>
              <p:ext uri="{D42A27DB-BD31-4B8C-83A1-F6EECF244321}">
                <p14:modId xmlns:p14="http://schemas.microsoft.com/office/powerpoint/2010/main" val="2335931896"/>
              </p:ext>
            </p:extLst>
          </p:nvPr>
        </p:nvGraphicFramePr>
        <p:xfrm>
          <a:off x="179512" y="702130"/>
          <a:ext cx="8424000" cy="10675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" name="Imag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75650" y="3582577"/>
            <a:ext cx="2393431" cy="1563237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813" y="2124706"/>
            <a:ext cx="4730380" cy="2607283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366398" y="3365064"/>
            <a:ext cx="169309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900" i="1" dirty="0"/>
              <a:t>WECF France le 2 juin 2020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0" y="2122393"/>
            <a:ext cx="1359668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900" i="1" dirty="0" smtClean="0"/>
              <a:t>Image Ecotextile.com</a:t>
            </a:r>
            <a:endParaRPr lang="fr-FR" sz="900" i="1" dirty="0"/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74170" y="1495274"/>
            <a:ext cx="2615265" cy="161265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6372200" y="3107933"/>
            <a:ext cx="2983571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900" i="1" dirty="0"/>
              <a:t>Accra (Ghana</a:t>
            </a:r>
            <a:r>
              <a:rPr lang="fr-FR" sz="900" i="1" dirty="0" smtClean="0"/>
              <a:t>), 23/02/23</a:t>
            </a:r>
            <a:r>
              <a:rPr lang="fr-FR" sz="900" i="1" dirty="0"/>
              <a:t>. </a:t>
            </a:r>
            <a:r>
              <a:rPr lang="fr-FR" sz="900" i="1" dirty="0" smtClean="0"/>
              <a:t>JF FORT </a:t>
            </a:r>
            <a:r>
              <a:rPr lang="fr-FR" sz="900" i="1" dirty="0"/>
              <a:t>/ HANS LUCAS</a:t>
            </a:r>
          </a:p>
        </p:txBody>
      </p:sp>
      <p:sp>
        <p:nvSpPr>
          <p:cNvPr id="17" name="Ellipse 16"/>
          <p:cNvSpPr/>
          <p:nvPr/>
        </p:nvSpPr>
        <p:spPr>
          <a:xfrm>
            <a:off x="5308495" y="1987179"/>
            <a:ext cx="864096" cy="990290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5500" b="1" dirty="0" smtClean="0"/>
              <a:t>?</a:t>
            </a:r>
            <a:endParaRPr lang="fr-FR" sz="5500" b="1" dirty="0"/>
          </a:p>
        </p:txBody>
      </p:sp>
    </p:spTree>
    <p:extLst>
      <p:ext uri="{BB962C8B-B14F-4D97-AF65-F5344CB8AC3E}">
        <p14:creationId xmlns:p14="http://schemas.microsoft.com/office/powerpoint/2010/main" val="1767048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Espace réservé du texte 2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lvl="0" indent="0" hangingPunct="0"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fr-FR" sz="800" dirty="0" smtClean="0">
                <a:solidFill>
                  <a:srgbClr val="4C4C4C"/>
                </a:solidFill>
                <a:latin typeface="Arial" pitchFamily="2"/>
                <a:ea typeface="SimSun" pitchFamily="34"/>
                <a:cs typeface="SimSun" pitchFamily="34"/>
              </a:rPr>
              <a:t>Révision du Règlement </a:t>
            </a:r>
            <a:r>
              <a:rPr lang="fr-FR" sz="800" dirty="0">
                <a:solidFill>
                  <a:srgbClr val="4C4C4C"/>
                </a:solidFill>
                <a:latin typeface="Arial" pitchFamily="2"/>
                <a:ea typeface="SimSun" pitchFamily="34"/>
                <a:cs typeface="SimSun" pitchFamily="34"/>
              </a:rPr>
              <a:t>transferts </a:t>
            </a:r>
            <a:r>
              <a:rPr lang="fr-FR" sz="800" dirty="0" smtClean="0">
                <a:solidFill>
                  <a:srgbClr val="4C4C4C"/>
                </a:solidFill>
                <a:latin typeface="Arial" pitchFamily="2"/>
                <a:ea typeface="SimSun" pitchFamily="34"/>
                <a:cs typeface="SimSun" pitchFamily="34"/>
              </a:rPr>
              <a:t>de </a:t>
            </a:r>
            <a:r>
              <a:rPr lang="fr-FR" sz="800" dirty="0">
                <a:solidFill>
                  <a:srgbClr val="4C4C4C"/>
                </a:solidFill>
                <a:latin typeface="Arial" pitchFamily="2"/>
                <a:ea typeface="SimSun" pitchFamily="34"/>
                <a:cs typeface="SimSun" pitchFamily="34"/>
              </a:rPr>
              <a:t>déchets</a:t>
            </a:r>
          </a:p>
          <a:p>
            <a:pPr marL="0" lvl="0" indent="0" hangingPunct="0"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fr-FR" sz="800" dirty="0" smtClean="0">
                <a:solidFill>
                  <a:srgbClr val="4C4C4C"/>
                </a:solidFill>
                <a:latin typeface="Arial" pitchFamily="2"/>
                <a:ea typeface="SimSun" pitchFamily="34"/>
                <a:cs typeface="SimSun" pitchFamily="34"/>
              </a:rPr>
              <a:t>Résultats de l’évaluation</a:t>
            </a:r>
            <a:endParaRPr lang="fr-FR" sz="800" dirty="0">
              <a:solidFill>
                <a:srgbClr val="4C4C4C"/>
              </a:solidFill>
              <a:latin typeface="Arial" pitchFamily="2"/>
              <a:ea typeface="SimSun" pitchFamily="34"/>
              <a:cs typeface="SimSun" pitchFamily="34"/>
            </a:endParaRPr>
          </a:p>
          <a:p>
            <a:pPr marL="0" indent="0">
              <a:buNone/>
            </a:pPr>
            <a:endParaRPr lang="fr-FR" dirty="0"/>
          </a:p>
        </p:txBody>
      </p:sp>
      <p:sp>
        <p:nvSpPr>
          <p:cNvPr id="8" name="Espace réservé de la date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750" b="1" i="0" u="none" strike="noStrike" kern="1200" cap="all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rianne"/>
                <a:ea typeface="+mn-ea"/>
                <a:cs typeface="+mn-cs"/>
              </a:rPr>
              <a:t>21/11/2023</a:t>
            </a:r>
            <a:endParaRPr kumimoji="0" lang="fr-FR" sz="750" b="1" i="0" u="none" strike="noStrike" kern="1200" cap="all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arianne"/>
              <a:ea typeface="+mn-ea"/>
              <a:cs typeface="+mn-cs"/>
            </a:endParaRPr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75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rianne"/>
                <a:ea typeface="+mn-ea"/>
                <a:cs typeface="+mn-cs"/>
              </a:rPr>
              <a:t>Journée de rencontre PNTTD / professionnels des déchets</a:t>
            </a:r>
            <a:endParaRPr kumimoji="0" lang="fr-FR" sz="75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arianne"/>
              <a:ea typeface="+mn-ea"/>
              <a:cs typeface="+mn-cs"/>
            </a:endParaRPr>
          </a:p>
        </p:txBody>
      </p:sp>
      <p:sp>
        <p:nvSpPr>
          <p:cNvPr id="12" name="Espace réservé du numéro de diapositive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3122C9-A0B9-462F-8757-0847AD287B63}" type="slidenum">
              <a:rPr kumimoji="0" lang="fr-FR" sz="75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rianne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fr-FR" sz="75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arianne"/>
              <a:ea typeface="+mn-ea"/>
              <a:cs typeface="+mn-cs"/>
            </a:endParaRPr>
          </a:p>
        </p:txBody>
      </p:sp>
      <p:graphicFrame>
        <p:nvGraphicFramePr>
          <p:cNvPr id="3" name="Tableau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6163657"/>
              </p:ext>
            </p:extLst>
          </p:nvPr>
        </p:nvGraphicFramePr>
        <p:xfrm>
          <a:off x="1043608" y="2024379"/>
          <a:ext cx="7559904" cy="29067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559904">
                  <a:extLst>
                    <a:ext uri="{9D8B030D-6E8A-4147-A177-3AD203B41FA5}">
                      <a16:colId xmlns:a16="http://schemas.microsoft.com/office/drawing/2014/main" val="3128318966"/>
                    </a:ext>
                  </a:extLst>
                </a:gridCol>
              </a:tblGrid>
              <a:tr h="763395">
                <a:tc>
                  <a:txBody>
                    <a:bodyPr/>
                    <a:lstStyle/>
                    <a:p>
                      <a:pPr marL="285750" marR="0" lvl="0" indent="-2857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r-FR" sz="1750" b="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Obliger les exportateurs à s’assurer de la gestion des déchets écologiquement rationnelle dans les pays de destination</a:t>
                      </a:r>
                    </a:p>
                  </a:txBody>
                  <a:tcPr marT="10800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84331028"/>
                  </a:ext>
                </a:extLst>
              </a:tr>
              <a:tr h="792088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fr-FR" sz="800" b="0" kern="1200" dirty="0" smtClean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marL="285750" marR="0" lvl="0" indent="-2857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r-FR" sz="1750" b="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Définir des critères pour différencier bien usagés et déchets</a:t>
                      </a:r>
                      <a:endParaRPr lang="fr-FR" sz="1750" b="0" kern="120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T="10800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33787900"/>
                  </a:ext>
                </a:extLst>
              </a:tr>
              <a:tr h="664194">
                <a:tc>
                  <a:txBody>
                    <a:bodyPr/>
                    <a:lstStyle/>
                    <a:p>
                      <a:pPr marL="285750" marR="0" lvl="0" indent="-2857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r-FR" sz="1750" b="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Mettre en place une procédure spécifique pour les exports vers les pays tiers</a:t>
                      </a:r>
                    </a:p>
                  </a:txBody>
                  <a:tcPr marT="10800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33110992"/>
                  </a:ext>
                </a:extLst>
              </a:tr>
              <a:tr h="664194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750" b="0" kern="1200" dirty="0" smtClean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T="10800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79863757"/>
                  </a:ext>
                </a:extLst>
              </a:tr>
            </a:tbl>
          </a:graphicData>
        </a:graphic>
      </p:graphicFrame>
      <p:graphicFrame>
        <p:nvGraphicFramePr>
          <p:cNvPr id="10" name="Diagramme 9"/>
          <p:cNvGraphicFramePr/>
          <p:nvPr>
            <p:extLst>
              <p:ext uri="{D42A27DB-BD31-4B8C-83A1-F6EECF244321}">
                <p14:modId xmlns:p14="http://schemas.microsoft.com/office/powerpoint/2010/main" val="2040538493"/>
              </p:ext>
            </p:extLst>
          </p:nvPr>
        </p:nvGraphicFramePr>
        <p:xfrm>
          <a:off x="179512" y="702130"/>
          <a:ext cx="8424000" cy="10675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27963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Espace réservé du texte 2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lvl="0" indent="0" hangingPunct="0"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fr-FR" sz="800" dirty="0" smtClean="0">
                <a:solidFill>
                  <a:srgbClr val="4C4C4C"/>
                </a:solidFill>
                <a:latin typeface="Arial" pitchFamily="2"/>
                <a:ea typeface="SimSun" pitchFamily="34"/>
                <a:cs typeface="SimSun" pitchFamily="34"/>
              </a:rPr>
              <a:t>Révision du Règlement </a:t>
            </a:r>
            <a:r>
              <a:rPr lang="fr-FR" sz="800" dirty="0">
                <a:solidFill>
                  <a:srgbClr val="4C4C4C"/>
                </a:solidFill>
                <a:latin typeface="Arial" pitchFamily="2"/>
                <a:ea typeface="SimSun" pitchFamily="34"/>
                <a:cs typeface="SimSun" pitchFamily="34"/>
              </a:rPr>
              <a:t>transferts </a:t>
            </a:r>
            <a:r>
              <a:rPr lang="fr-FR" sz="800" dirty="0" smtClean="0">
                <a:solidFill>
                  <a:srgbClr val="4C4C4C"/>
                </a:solidFill>
                <a:latin typeface="Arial" pitchFamily="2"/>
                <a:ea typeface="SimSun" pitchFamily="34"/>
                <a:cs typeface="SimSun" pitchFamily="34"/>
              </a:rPr>
              <a:t>de </a:t>
            </a:r>
            <a:r>
              <a:rPr lang="fr-FR" sz="800" dirty="0">
                <a:solidFill>
                  <a:srgbClr val="4C4C4C"/>
                </a:solidFill>
                <a:latin typeface="Arial" pitchFamily="2"/>
                <a:ea typeface="SimSun" pitchFamily="34"/>
                <a:cs typeface="SimSun" pitchFamily="34"/>
              </a:rPr>
              <a:t>déchets</a:t>
            </a:r>
          </a:p>
          <a:p>
            <a:pPr marL="0" lvl="0" indent="0" hangingPunct="0"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fr-FR" sz="800" dirty="0" smtClean="0">
                <a:solidFill>
                  <a:srgbClr val="4C4C4C"/>
                </a:solidFill>
                <a:latin typeface="Arial" pitchFamily="2"/>
                <a:ea typeface="SimSun" pitchFamily="34"/>
                <a:cs typeface="SimSun" pitchFamily="34"/>
              </a:rPr>
              <a:t>Résultats de l’évaluation</a:t>
            </a:r>
            <a:endParaRPr lang="fr-FR" sz="800" dirty="0">
              <a:solidFill>
                <a:srgbClr val="4C4C4C"/>
              </a:solidFill>
              <a:latin typeface="Arial" pitchFamily="2"/>
              <a:ea typeface="SimSun" pitchFamily="34"/>
              <a:cs typeface="SimSun" pitchFamily="34"/>
            </a:endParaRPr>
          </a:p>
          <a:p>
            <a:pPr marL="0" indent="0">
              <a:buNone/>
            </a:pPr>
            <a:endParaRPr lang="fr-FR" dirty="0"/>
          </a:p>
        </p:txBody>
      </p:sp>
      <p:sp>
        <p:nvSpPr>
          <p:cNvPr id="8" name="Espace réservé de la date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750" b="1" i="0" u="none" strike="noStrike" kern="1200" cap="all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rianne"/>
                <a:ea typeface="+mn-ea"/>
                <a:cs typeface="+mn-cs"/>
              </a:rPr>
              <a:t>21/11/2023</a:t>
            </a:r>
            <a:endParaRPr kumimoji="0" lang="fr-FR" sz="750" b="1" i="0" u="none" strike="noStrike" kern="1200" cap="all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arianne"/>
              <a:ea typeface="+mn-ea"/>
              <a:cs typeface="+mn-cs"/>
            </a:endParaRPr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75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rianne"/>
                <a:ea typeface="+mn-ea"/>
                <a:cs typeface="+mn-cs"/>
              </a:rPr>
              <a:t>Journée de rencontre PNTTD / professionnels des déchets</a:t>
            </a:r>
            <a:endParaRPr kumimoji="0" lang="fr-FR" sz="75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arianne"/>
              <a:ea typeface="+mn-ea"/>
              <a:cs typeface="+mn-cs"/>
            </a:endParaRPr>
          </a:p>
        </p:txBody>
      </p:sp>
      <p:sp>
        <p:nvSpPr>
          <p:cNvPr id="12" name="Espace réservé du numéro de diapositive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3122C9-A0B9-462F-8757-0847AD287B63}" type="slidenum">
              <a:rPr kumimoji="0" lang="fr-FR" sz="75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rianne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fr-FR" sz="75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arianne"/>
              <a:ea typeface="+mn-ea"/>
              <a:cs typeface="+mn-cs"/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2003913"/>
            <a:ext cx="4465588" cy="2627344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6016" y="2006886"/>
            <a:ext cx="4335326" cy="2624372"/>
          </a:xfrm>
          <a:prstGeom prst="rect">
            <a:avLst/>
          </a:prstGeom>
        </p:spPr>
      </p:pic>
      <p:graphicFrame>
        <p:nvGraphicFramePr>
          <p:cNvPr id="13" name="Diagramme 12"/>
          <p:cNvGraphicFramePr/>
          <p:nvPr>
            <p:extLst>
              <p:ext uri="{D42A27DB-BD31-4B8C-83A1-F6EECF244321}">
                <p14:modId xmlns:p14="http://schemas.microsoft.com/office/powerpoint/2010/main" val="3189425382"/>
              </p:ext>
            </p:extLst>
          </p:nvPr>
        </p:nvGraphicFramePr>
        <p:xfrm>
          <a:off x="179512" y="753188"/>
          <a:ext cx="8424000" cy="10801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311954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Espace réservé du texte 2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lvl="0" indent="0" hangingPunct="0"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fr-FR" sz="800" dirty="0" smtClean="0">
                <a:solidFill>
                  <a:srgbClr val="4C4C4C"/>
                </a:solidFill>
                <a:latin typeface="Arial" pitchFamily="2"/>
                <a:ea typeface="SimSun" pitchFamily="34"/>
                <a:cs typeface="SimSun" pitchFamily="34"/>
              </a:rPr>
              <a:t>Révision du Règlement </a:t>
            </a:r>
            <a:r>
              <a:rPr lang="fr-FR" sz="800" dirty="0">
                <a:solidFill>
                  <a:srgbClr val="4C4C4C"/>
                </a:solidFill>
                <a:latin typeface="Arial" pitchFamily="2"/>
                <a:ea typeface="SimSun" pitchFamily="34"/>
                <a:cs typeface="SimSun" pitchFamily="34"/>
              </a:rPr>
              <a:t>transferts </a:t>
            </a:r>
            <a:r>
              <a:rPr lang="fr-FR" sz="800" dirty="0" smtClean="0">
                <a:solidFill>
                  <a:srgbClr val="4C4C4C"/>
                </a:solidFill>
                <a:latin typeface="Arial" pitchFamily="2"/>
                <a:ea typeface="SimSun" pitchFamily="34"/>
                <a:cs typeface="SimSun" pitchFamily="34"/>
              </a:rPr>
              <a:t>de </a:t>
            </a:r>
            <a:r>
              <a:rPr lang="fr-FR" sz="800" dirty="0">
                <a:solidFill>
                  <a:srgbClr val="4C4C4C"/>
                </a:solidFill>
                <a:latin typeface="Arial" pitchFamily="2"/>
                <a:ea typeface="SimSun" pitchFamily="34"/>
                <a:cs typeface="SimSun" pitchFamily="34"/>
              </a:rPr>
              <a:t>déchets</a:t>
            </a:r>
          </a:p>
          <a:p>
            <a:pPr marL="0" lvl="0" indent="0" hangingPunct="0"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fr-FR" sz="800" dirty="0" smtClean="0">
                <a:solidFill>
                  <a:srgbClr val="4C4C4C"/>
                </a:solidFill>
                <a:latin typeface="Arial" pitchFamily="2"/>
                <a:ea typeface="SimSun" pitchFamily="34"/>
                <a:cs typeface="SimSun" pitchFamily="34"/>
              </a:rPr>
              <a:t>Résultats de l’évaluation</a:t>
            </a:r>
            <a:endParaRPr lang="fr-FR" sz="800" dirty="0">
              <a:solidFill>
                <a:srgbClr val="4C4C4C"/>
              </a:solidFill>
              <a:latin typeface="Arial" pitchFamily="2"/>
              <a:ea typeface="SimSun" pitchFamily="34"/>
              <a:cs typeface="SimSun" pitchFamily="34"/>
            </a:endParaRPr>
          </a:p>
          <a:p>
            <a:pPr marL="0" indent="0">
              <a:buNone/>
            </a:pPr>
            <a:endParaRPr lang="fr-FR" dirty="0"/>
          </a:p>
        </p:txBody>
      </p:sp>
      <p:sp>
        <p:nvSpPr>
          <p:cNvPr id="8" name="Espace réservé de la date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750" b="1" i="0" u="none" strike="noStrike" kern="1200" cap="all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rianne"/>
                <a:ea typeface="+mn-ea"/>
                <a:cs typeface="+mn-cs"/>
              </a:rPr>
              <a:t>21/11/2023</a:t>
            </a:r>
            <a:endParaRPr kumimoji="0" lang="fr-FR" sz="750" b="1" i="0" u="none" strike="noStrike" kern="1200" cap="all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arianne"/>
              <a:ea typeface="+mn-ea"/>
              <a:cs typeface="+mn-cs"/>
            </a:endParaRPr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75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rianne"/>
                <a:ea typeface="+mn-ea"/>
                <a:cs typeface="+mn-cs"/>
              </a:rPr>
              <a:t>Journée de rencontre PNTTD / professionnels des déchets</a:t>
            </a:r>
            <a:endParaRPr kumimoji="0" lang="fr-FR" sz="75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arianne"/>
              <a:ea typeface="+mn-ea"/>
              <a:cs typeface="+mn-cs"/>
            </a:endParaRPr>
          </a:p>
        </p:txBody>
      </p:sp>
      <p:sp>
        <p:nvSpPr>
          <p:cNvPr id="12" name="Espace réservé du numéro de diapositive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3122C9-A0B9-462F-8757-0847AD287B63}" type="slidenum">
              <a:rPr kumimoji="0" lang="fr-FR" sz="75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rianne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fr-FR" sz="75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arianne"/>
              <a:ea typeface="+mn-ea"/>
              <a:cs typeface="+mn-cs"/>
            </a:endParaRPr>
          </a:p>
        </p:txBody>
      </p:sp>
      <p:graphicFrame>
        <p:nvGraphicFramePr>
          <p:cNvPr id="10" name="Tableau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5537675"/>
              </p:ext>
            </p:extLst>
          </p:nvPr>
        </p:nvGraphicFramePr>
        <p:xfrm>
          <a:off x="467544" y="1946210"/>
          <a:ext cx="8520608" cy="35473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20608">
                  <a:extLst>
                    <a:ext uri="{9D8B030D-6E8A-4147-A177-3AD203B41FA5}">
                      <a16:colId xmlns:a16="http://schemas.microsoft.com/office/drawing/2014/main" val="3128318966"/>
                    </a:ext>
                  </a:extLst>
                </a:gridCol>
              </a:tblGrid>
              <a:tr h="617875">
                <a:tc>
                  <a:txBody>
                    <a:bodyPr/>
                    <a:lstStyle/>
                    <a:p>
                      <a:pPr marL="43200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r-FR" sz="1800" b="0" dirty="0" smtClean="0">
                          <a:solidFill>
                            <a:schemeClr val="tx1"/>
                          </a:solidFill>
                          <a:latin typeface="Arial" pitchFamily="2"/>
                          <a:ea typeface="SimSun" pitchFamily="34"/>
                          <a:cs typeface="SimSun" pitchFamily="34"/>
                        </a:rPr>
                        <a:t>Renforcer les dispositions concernant les sanctions</a:t>
                      </a:r>
                    </a:p>
                    <a:p>
                      <a:pPr marL="43200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fr-FR" sz="1800" b="0" dirty="0" smtClean="0">
                        <a:solidFill>
                          <a:schemeClr val="tx1"/>
                        </a:solidFill>
                        <a:latin typeface="Arial" pitchFamily="2"/>
                        <a:ea typeface="SimSun" pitchFamily="34"/>
                        <a:cs typeface="SimSun" pitchFamily="34"/>
                      </a:endParaRPr>
                    </a:p>
                    <a:p>
                      <a:pPr marL="43200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r-FR" b="0" dirty="0" smtClean="0">
                          <a:solidFill>
                            <a:schemeClr val="tx1"/>
                          </a:solidFill>
                          <a:latin typeface="Arial" pitchFamily="2"/>
                          <a:ea typeface="SimSun" pitchFamily="34"/>
                          <a:cs typeface="SimSun" pitchFamily="34"/>
                        </a:rPr>
                        <a:t>Compléter les dispositions concernant les inspections</a:t>
                      </a:r>
                      <a:endParaRPr lang="fr-FR" b="0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432000" lvl="0" indent="-285750">
                        <a:defRPr/>
                      </a:pPr>
                      <a:endParaRPr lang="fr-FR" sz="1800" b="0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43200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r-FR" sz="1800" b="0" dirty="0" smtClean="0">
                          <a:solidFill>
                            <a:schemeClr val="tx1"/>
                          </a:solidFill>
                          <a:latin typeface="Arial" pitchFamily="2"/>
                          <a:ea typeface="SimSun" pitchFamily="34"/>
                          <a:cs typeface="SimSun" pitchFamily="34"/>
                        </a:rPr>
                        <a:t>Imposer la traçabilité des transferts de déchets sous liste verte</a:t>
                      </a:r>
                      <a:endParaRPr lang="fr-FR" sz="1800" b="0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52000" marT="14400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84331028"/>
                  </a:ext>
                </a:extLst>
              </a:tr>
              <a:tr h="750277">
                <a:tc>
                  <a:txBody>
                    <a:bodyPr/>
                    <a:lstStyle/>
                    <a:p>
                      <a:pPr marL="432000" lvl="0" indent="-285750"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fr-FR" b="0" dirty="0" smtClean="0">
                          <a:solidFill>
                            <a:schemeClr val="tx1"/>
                          </a:solidFill>
                          <a:latin typeface="Arial" pitchFamily="2"/>
                          <a:ea typeface="SimSun" pitchFamily="34"/>
                          <a:cs typeface="SimSun" pitchFamily="34"/>
                        </a:rPr>
                        <a:t>Commission : Appui OLAF pour enquêtes contre transferts illicites intra UE</a:t>
                      </a:r>
                      <a:endParaRPr lang="fr-FR" b="0" dirty="0">
                        <a:solidFill>
                          <a:schemeClr val="tx1"/>
                        </a:solidFill>
                        <a:latin typeface="Arial" pitchFamily="2"/>
                        <a:ea typeface="SimSun" pitchFamily="34"/>
                        <a:cs typeface="SimSun" pitchFamily="34"/>
                      </a:endParaRPr>
                    </a:p>
                  </a:txBody>
                  <a:tcPr marL="252000" marT="14400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33787900"/>
                  </a:ext>
                </a:extLst>
              </a:tr>
              <a:tr h="617875">
                <a:tc>
                  <a:txBody>
                    <a:bodyPr/>
                    <a:lstStyle/>
                    <a:p>
                      <a:pPr marL="432000" lvl="0" indent="-285750">
                        <a:buFont typeface="Arial" panose="020B0604020202020204" pitchFamily="34" charset="0"/>
                        <a:buChar char="•"/>
                        <a:defRPr/>
                      </a:pPr>
                      <a:endParaRPr lang="fr-FR" sz="18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52000" marT="14400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33110992"/>
                  </a:ext>
                </a:extLst>
              </a:tr>
              <a:tr h="617875">
                <a:tc>
                  <a:txBody>
                    <a:bodyPr/>
                    <a:lstStyle/>
                    <a:p>
                      <a:pPr marL="432000" lvl="0" indent="-285750">
                        <a:defRPr/>
                      </a:pPr>
                      <a:endParaRPr lang="fr-FR" sz="18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52000" marT="14400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5803736"/>
                  </a:ext>
                </a:extLst>
              </a:tr>
            </a:tbl>
          </a:graphicData>
        </a:graphic>
      </p:graphicFrame>
      <p:graphicFrame>
        <p:nvGraphicFramePr>
          <p:cNvPr id="11" name="Diagramme 10"/>
          <p:cNvGraphicFramePr/>
          <p:nvPr>
            <p:extLst>
              <p:ext uri="{D42A27DB-BD31-4B8C-83A1-F6EECF244321}">
                <p14:modId xmlns:p14="http://schemas.microsoft.com/office/powerpoint/2010/main" val="3779887650"/>
              </p:ext>
            </p:extLst>
          </p:nvPr>
        </p:nvGraphicFramePr>
        <p:xfrm>
          <a:off x="179512" y="753188"/>
          <a:ext cx="8424000" cy="10801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57625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Espace réservé du texte 2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lvl="0" indent="0" hangingPunct="0"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fr-FR" sz="800" dirty="0" smtClean="0">
                <a:solidFill>
                  <a:srgbClr val="4C4C4C"/>
                </a:solidFill>
                <a:latin typeface="Arial" pitchFamily="2"/>
                <a:ea typeface="SimSun" pitchFamily="34"/>
                <a:cs typeface="SimSun" pitchFamily="34"/>
              </a:rPr>
              <a:t>Révision du Règlement </a:t>
            </a:r>
            <a:r>
              <a:rPr lang="fr-FR" sz="800" dirty="0">
                <a:solidFill>
                  <a:srgbClr val="4C4C4C"/>
                </a:solidFill>
                <a:latin typeface="Arial" pitchFamily="2"/>
                <a:ea typeface="SimSun" pitchFamily="34"/>
                <a:cs typeface="SimSun" pitchFamily="34"/>
              </a:rPr>
              <a:t>transferts </a:t>
            </a:r>
            <a:r>
              <a:rPr lang="fr-FR" sz="800" dirty="0" smtClean="0">
                <a:solidFill>
                  <a:srgbClr val="4C4C4C"/>
                </a:solidFill>
                <a:latin typeface="Arial" pitchFamily="2"/>
                <a:ea typeface="SimSun" pitchFamily="34"/>
                <a:cs typeface="SimSun" pitchFamily="34"/>
              </a:rPr>
              <a:t>de </a:t>
            </a:r>
            <a:r>
              <a:rPr lang="fr-FR" sz="800" dirty="0">
                <a:solidFill>
                  <a:srgbClr val="4C4C4C"/>
                </a:solidFill>
                <a:latin typeface="Arial" pitchFamily="2"/>
                <a:ea typeface="SimSun" pitchFamily="34"/>
                <a:cs typeface="SimSun" pitchFamily="34"/>
              </a:rPr>
              <a:t>déchets</a:t>
            </a:r>
          </a:p>
          <a:p>
            <a:pPr marL="0" indent="0">
              <a:buNone/>
            </a:pPr>
            <a:endParaRPr lang="fr-FR" dirty="0"/>
          </a:p>
        </p:txBody>
      </p:sp>
      <p:sp>
        <p:nvSpPr>
          <p:cNvPr id="8" name="Espace réservé de la date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750" b="1" i="0" u="none" strike="noStrike" kern="1200" cap="all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rianne"/>
                <a:ea typeface="+mn-ea"/>
                <a:cs typeface="+mn-cs"/>
              </a:rPr>
              <a:t>21/11/2023</a:t>
            </a:r>
            <a:endParaRPr kumimoji="0" lang="fr-FR" sz="750" b="1" i="0" u="none" strike="noStrike" kern="1200" cap="all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arianne"/>
              <a:ea typeface="+mn-ea"/>
              <a:cs typeface="+mn-cs"/>
            </a:endParaRPr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75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rianne"/>
                <a:ea typeface="+mn-ea"/>
                <a:cs typeface="+mn-cs"/>
              </a:rPr>
              <a:t>Journée de rencontre PNTTD / professionnels des déchets</a:t>
            </a:r>
            <a:endParaRPr kumimoji="0" lang="fr-FR" sz="75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arianne"/>
              <a:ea typeface="+mn-ea"/>
              <a:cs typeface="+mn-cs"/>
            </a:endParaRPr>
          </a:p>
        </p:txBody>
      </p:sp>
      <p:sp>
        <p:nvSpPr>
          <p:cNvPr id="12" name="Espace réservé du numéro de diapositive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3122C9-A0B9-462F-8757-0847AD287B63}" type="slidenum">
              <a:rPr kumimoji="0" lang="fr-FR" sz="75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rianne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fr-FR" sz="75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arianne"/>
              <a:ea typeface="+mn-ea"/>
              <a:cs typeface="+mn-cs"/>
            </a:endParaRPr>
          </a:p>
        </p:txBody>
      </p:sp>
      <p:sp>
        <p:nvSpPr>
          <p:cNvPr id="13" name="Text Box 2"/>
          <p:cNvSpPr txBox="1">
            <a:spLocks noGrp="1" noChangeArrowheads="1"/>
          </p:cNvSpPr>
          <p:nvPr>
            <p:ph idx="14"/>
          </p:nvPr>
        </p:nvSpPr>
        <p:spPr bwMode="auto">
          <a:xfrm>
            <a:off x="1126162" y="627534"/>
            <a:ext cx="7992888" cy="386793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 algn="ctr">
              <a:defRPr/>
            </a:pPr>
            <a:r>
              <a:rPr lang="fr-FR" sz="1800" b="1" dirty="0"/>
              <a:t>82 articles et 12 annexes </a:t>
            </a:r>
            <a:r>
              <a:rPr lang="fr-FR" sz="1800" b="1" dirty="0" smtClean="0"/>
              <a:t> </a:t>
            </a:r>
          </a:p>
          <a:p>
            <a:pPr>
              <a:defRPr/>
            </a:pPr>
            <a:endParaRPr lang="fr-FR" sz="1550" dirty="0" smtClean="0"/>
          </a:p>
          <a:p>
            <a:pPr>
              <a:spcAft>
                <a:spcPts val="0"/>
              </a:spcAft>
              <a:defRPr/>
            </a:pPr>
            <a:r>
              <a:rPr lang="fr-FR" sz="1550" dirty="0" smtClean="0"/>
              <a:t>dispositions générales sur </a:t>
            </a:r>
            <a:r>
              <a:rPr lang="fr-FR" sz="1550" b="1" dirty="0" smtClean="0"/>
              <a:t>l'objet, le champ d'application et les définitions</a:t>
            </a:r>
          </a:p>
          <a:p>
            <a:pPr>
              <a:spcAft>
                <a:spcPts val="0"/>
              </a:spcAft>
              <a:defRPr/>
            </a:pPr>
            <a:endParaRPr lang="fr-FR" sz="800" dirty="0" smtClean="0"/>
          </a:p>
          <a:p>
            <a:pPr>
              <a:spcAft>
                <a:spcPts val="0"/>
              </a:spcAft>
              <a:defRPr/>
            </a:pPr>
            <a:r>
              <a:rPr lang="fr-FR" sz="1550" dirty="0" smtClean="0"/>
              <a:t>dispositions </a:t>
            </a:r>
            <a:r>
              <a:rPr lang="fr-FR" sz="1550" dirty="0"/>
              <a:t>relatives aux </a:t>
            </a:r>
            <a:r>
              <a:rPr lang="fr-FR" sz="1550" b="1" dirty="0"/>
              <a:t>transferts à l'intérieur de l'Union</a:t>
            </a:r>
            <a:r>
              <a:rPr lang="fr-FR" sz="1550" dirty="0"/>
              <a:t>, avec ou sans transit par des </a:t>
            </a:r>
            <a:r>
              <a:rPr lang="fr-FR" sz="1550" dirty="0" smtClean="0"/>
              <a:t>pays </a:t>
            </a:r>
            <a:r>
              <a:rPr lang="fr-FR" sz="1550" dirty="0"/>
              <a:t>tiers </a:t>
            </a:r>
            <a:endParaRPr lang="fr-FR" sz="1550" dirty="0" smtClean="0"/>
          </a:p>
          <a:p>
            <a:pPr>
              <a:spcAft>
                <a:spcPts val="0"/>
              </a:spcAft>
              <a:defRPr/>
            </a:pPr>
            <a:endParaRPr lang="fr-FR" sz="800" dirty="0"/>
          </a:p>
          <a:p>
            <a:pPr>
              <a:spcAft>
                <a:spcPts val="0"/>
              </a:spcAft>
              <a:defRPr/>
            </a:pPr>
            <a:r>
              <a:rPr lang="fr-FR" sz="1550" dirty="0" smtClean="0"/>
              <a:t>régimes </a:t>
            </a:r>
            <a:r>
              <a:rPr lang="fr-FR" sz="1550" dirty="0"/>
              <a:t>nationaux pour les transferts de déchets à l'intérieur d'un </a:t>
            </a:r>
            <a:r>
              <a:rPr lang="fr-FR" sz="1550" dirty="0" smtClean="0"/>
              <a:t>EM</a:t>
            </a:r>
          </a:p>
          <a:p>
            <a:pPr>
              <a:spcAft>
                <a:spcPts val="0"/>
              </a:spcAft>
              <a:defRPr/>
            </a:pPr>
            <a:endParaRPr lang="fr-FR" sz="800" dirty="0"/>
          </a:p>
          <a:p>
            <a:pPr>
              <a:spcAft>
                <a:spcPts val="0"/>
              </a:spcAft>
              <a:defRPr/>
            </a:pPr>
            <a:r>
              <a:rPr lang="fr-FR" sz="1550" dirty="0" smtClean="0"/>
              <a:t>dispositions </a:t>
            </a:r>
            <a:r>
              <a:rPr lang="fr-FR" sz="1550" dirty="0"/>
              <a:t>sur les </a:t>
            </a:r>
            <a:r>
              <a:rPr lang="fr-FR" sz="1550" b="1" dirty="0"/>
              <a:t>exportations de l'Union vers les pays tiers </a:t>
            </a:r>
          </a:p>
          <a:p>
            <a:pPr>
              <a:spcAft>
                <a:spcPts val="0"/>
              </a:spcAft>
              <a:defRPr/>
            </a:pPr>
            <a:endParaRPr lang="fr-FR" sz="800" dirty="0" smtClean="0"/>
          </a:p>
          <a:p>
            <a:pPr>
              <a:spcAft>
                <a:spcPts val="0"/>
              </a:spcAft>
              <a:defRPr/>
            </a:pPr>
            <a:r>
              <a:rPr lang="fr-FR" sz="1550" dirty="0" smtClean="0"/>
              <a:t>dispositions </a:t>
            </a:r>
            <a:r>
              <a:rPr lang="fr-FR" sz="1550" dirty="0"/>
              <a:t>sur les importations dans l'Union en provenance de pays tiers.</a:t>
            </a:r>
          </a:p>
          <a:p>
            <a:pPr>
              <a:spcAft>
                <a:spcPts val="0"/>
              </a:spcAft>
              <a:defRPr/>
            </a:pPr>
            <a:endParaRPr lang="fr-FR" sz="800" dirty="0" smtClean="0"/>
          </a:p>
          <a:p>
            <a:pPr>
              <a:spcAft>
                <a:spcPts val="0"/>
              </a:spcAft>
              <a:defRPr/>
            </a:pPr>
            <a:r>
              <a:rPr lang="fr-FR" sz="1550" dirty="0" smtClean="0"/>
              <a:t>dispositions </a:t>
            </a:r>
            <a:r>
              <a:rPr lang="fr-FR" sz="1550" dirty="0"/>
              <a:t>relatives au transit à travers l'Union en provenance et à destination de pays </a:t>
            </a:r>
            <a:r>
              <a:rPr lang="fr-FR" sz="1550" dirty="0" smtClean="0"/>
              <a:t>tiers</a:t>
            </a:r>
          </a:p>
          <a:p>
            <a:pPr>
              <a:spcAft>
                <a:spcPts val="0"/>
              </a:spcAft>
              <a:defRPr/>
            </a:pPr>
            <a:endParaRPr lang="fr-FR" sz="800" dirty="0"/>
          </a:p>
          <a:p>
            <a:pPr>
              <a:spcAft>
                <a:spcPts val="0"/>
              </a:spcAft>
              <a:defRPr/>
            </a:pPr>
            <a:r>
              <a:rPr lang="fr-FR" sz="1550" dirty="0" smtClean="0"/>
              <a:t>dispositions </a:t>
            </a:r>
            <a:r>
              <a:rPr lang="fr-FR" sz="1550" dirty="0"/>
              <a:t>relatives au contrôle de la mise en œuvre du présent règlement</a:t>
            </a:r>
          </a:p>
          <a:p>
            <a:pPr>
              <a:spcAft>
                <a:spcPts val="0"/>
              </a:spcAft>
              <a:defRPr/>
            </a:pPr>
            <a:endParaRPr lang="fr-FR" sz="800" dirty="0" smtClean="0"/>
          </a:p>
          <a:p>
            <a:pPr>
              <a:spcAft>
                <a:spcPts val="0"/>
              </a:spcAft>
              <a:defRPr/>
            </a:pPr>
            <a:r>
              <a:rPr lang="fr-FR" sz="1550" dirty="0" smtClean="0"/>
              <a:t>dispositions </a:t>
            </a:r>
            <a:r>
              <a:rPr lang="fr-FR" sz="1550" dirty="0"/>
              <a:t>finales</a:t>
            </a:r>
          </a:p>
          <a:p>
            <a:endParaRPr lang="fr-FR" sz="1900" dirty="0">
              <a:solidFill>
                <a:prstClr val="black"/>
              </a:solidFill>
              <a:latin typeface="Calibri" panose="020F0502020204030204"/>
            </a:endParaRPr>
          </a:p>
          <a:p>
            <a:endParaRPr lang="fr-FR" sz="19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07504" y="1275606"/>
            <a:ext cx="1224136" cy="338437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lIns="90000" tIns="45000" rIns="90000" bIns="4500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Font typeface="Arial" pitchFamily="34" charset="0"/>
              <a:buNone/>
              <a:defRPr sz="105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2000" indent="-72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 sz="9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72000" algn="l" defTabSz="914400" rtl="0" eaLnBrk="1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SzPct val="100000"/>
              <a:buFont typeface="Arial" pitchFamily="34" charset="0"/>
              <a:buChar char="•"/>
              <a:defRPr sz="8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12000" indent="-72000" algn="l" defTabSz="914400" rtl="0" eaLnBrk="1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SzPct val="100000"/>
              <a:buFont typeface="Arial" pitchFamily="34" charset="0"/>
              <a:buChar char="•"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28000" indent="-72000" algn="l" defTabSz="914400" rtl="0" eaLnBrk="1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SzPct val="100000"/>
              <a:buFont typeface="Arial" pitchFamily="34" charset="0"/>
              <a:buChar char="•"/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0"/>
              </a:spcAft>
              <a:defRPr/>
            </a:pPr>
            <a:r>
              <a:rPr lang="fr-FR" sz="1550" b="1" dirty="0" smtClean="0"/>
              <a:t>Titre I</a:t>
            </a:r>
            <a:r>
              <a:rPr lang="fr-FR" sz="1550" dirty="0" smtClean="0"/>
              <a:t> </a:t>
            </a:r>
          </a:p>
          <a:p>
            <a:pPr>
              <a:spcAft>
                <a:spcPts val="0"/>
              </a:spcAft>
              <a:defRPr/>
            </a:pPr>
            <a:r>
              <a:rPr lang="fr-FR" sz="800" dirty="0" smtClean="0"/>
              <a:t> </a:t>
            </a:r>
            <a:endParaRPr lang="fr-FR" sz="800" dirty="0" smtClean="0">
              <a:solidFill>
                <a:srgbClr val="0070C0"/>
              </a:solidFill>
            </a:endParaRPr>
          </a:p>
          <a:p>
            <a:pPr>
              <a:spcAft>
                <a:spcPts val="0"/>
              </a:spcAft>
              <a:defRPr/>
            </a:pPr>
            <a:r>
              <a:rPr lang="fr-FR" sz="1550" b="1" dirty="0" smtClean="0"/>
              <a:t>Titre II</a:t>
            </a:r>
            <a:r>
              <a:rPr lang="fr-FR" sz="1550" dirty="0" smtClean="0"/>
              <a:t> </a:t>
            </a:r>
          </a:p>
          <a:p>
            <a:pPr>
              <a:spcAft>
                <a:spcPts val="0"/>
              </a:spcAft>
              <a:defRPr/>
            </a:pPr>
            <a:r>
              <a:rPr lang="fr-FR" sz="800" dirty="0" smtClean="0"/>
              <a:t>  </a:t>
            </a:r>
          </a:p>
          <a:p>
            <a:pPr>
              <a:spcAft>
                <a:spcPts val="0"/>
              </a:spcAft>
              <a:defRPr/>
            </a:pPr>
            <a:endParaRPr lang="fr-FR" sz="1550" dirty="0" smtClean="0"/>
          </a:p>
          <a:p>
            <a:pPr>
              <a:spcAft>
                <a:spcPts val="0"/>
              </a:spcAft>
              <a:defRPr/>
            </a:pPr>
            <a:r>
              <a:rPr lang="fr-FR" sz="1550" dirty="0" smtClean="0"/>
              <a:t>Titre III   	</a:t>
            </a:r>
            <a:endParaRPr lang="fr-FR" sz="1550" dirty="0"/>
          </a:p>
          <a:p>
            <a:pPr>
              <a:spcAft>
                <a:spcPts val="0"/>
              </a:spcAft>
              <a:defRPr/>
            </a:pPr>
            <a:endParaRPr lang="fr-FR" sz="800" b="1" dirty="0" smtClean="0"/>
          </a:p>
          <a:p>
            <a:pPr>
              <a:spcAft>
                <a:spcPts val="0"/>
              </a:spcAft>
              <a:defRPr/>
            </a:pPr>
            <a:r>
              <a:rPr lang="fr-FR" sz="1550" b="1" dirty="0" smtClean="0"/>
              <a:t>Titre IV</a:t>
            </a:r>
            <a:r>
              <a:rPr lang="fr-FR" sz="1550" dirty="0" smtClean="0"/>
              <a:t>   </a:t>
            </a:r>
          </a:p>
          <a:p>
            <a:pPr>
              <a:spcAft>
                <a:spcPts val="0"/>
              </a:spcAft>
              <a:defRPr/>
            </a:pPr>
            <a:endParaRPr lang="fr-FR" sz="800" dirty="0" smtClean="0"/>
          </a:p>
          <a:p>
            <a:pPr>
              <a:spcAft>
                <a:spcPts val="0"/>
              </a:spcAft>
              <a:defRPr/>
            </a:pPr>
            <a:r>
              <a:rPr lang="fr-FR" sz="1550" dirty="0" smtClean="0"/>
              <a:t>Titre V   	</a:t>
            </a:r>
          </a:p>
          <a:p>
            <a:pPr>
              <a:spcAft>
                <a:spcPts val="0"/>
              </a:spcAft>
              <a:defRPr/>
            </a:pPr>
            <a:endParaRPr lang="fr-FR" sz="800" dirty="0" smtClean="0"/>
          </a:p>
          <a:p>
            <a:pPr>
              <a:spcAft>
                <a:spcPts val="0"/>
              </a:spcAft>
              <a:defRPr/>
            </a:pPr>
            <a:r>
              <a:rPr lang="fr-FR" sz="1550" dirty="0" smtClean="0"/>
              <a:t>Titre VI   	</a:t>
            </a:r>
          </a:p>
          <a:p>
            <a:pPr>
              <a:spcAft>
                <a:spcPts val="0"/>
              </a:spcAft>
              <a:defRPr/>
            </a:pPr>
            <a:endParaRPr lang="fr-FR" sz="800" b="1" dirty="0" smtClean="0"/>
          </a:p>
          <a:p>
            <a:pPr>
              <a:spcAft>
                <a:spcPts val="0"/>
              </a:spcAft>
              <a:defRPr/>
            </a:pPr>
            <a:endParaRPr lang="fr-FR" sz="1550" b="1" dirty="0" smtClean="0"/>
          </a:p>
          <a:p>
            <a:pPr>
              <a:spcAft>
                <a:spcPts val="0"/>
              </a:spcAft>
              <a:defRPr/>
            </a:pPr>
            <a:r>
              <a:rPr lang="fr-FR" sz="1550" b="1" dirty="0" smtClean="0"/>
              <a:t>Titre VII</a:t>
            </a:r>
            <a:r>
              <a:rPr lang="fr-FR" sz="1550" dirty="0" smtClean="0"/>
              <a:t>  </a:t>
            </a:r>
            <a:endParaRPr lang="fr-FR" sz="1550" dirty="0" smtClean="0">
              <a:solidFill>
                <a:srgbClr val="0070C0"/>
              </a:solidFill>
            </a:endParaRPr>
          </a:p>
          <a:p>
            <a:pPr>
              <a:spcAft>
                <a:spcPts val="0"/>
              </a:spcAft>
              <a:defRPr/>
            </a:pPr>
            <a:endParaRPr lang="fr-FR" sz="800" b="1" dirty="0" smtClean="0"/>
          </a:p>
          <a:p>
            <a:pPr>
              <a:spcAft>
                <a:spcPts val="0"/>
              </a:spcAft>
              <a:defRPr/>
            </a:pPr>
            <a:r>
              <a:rPr lang="fr-FR" sz="1550" b="1" dirty="0" smtClean="0"/>
              <a:t>Titre VIII</a:t>
            </a:r>
            <a:endParaRPr lang="fr-FR" sz="190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201940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Espace réservé du texte 2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lvl="0" indent="0" hangingPunct="0"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fr-FR" sz="800" dirty="0" smtClean="0">
                <a:solidFill>
                  <a:srgbClr val="4C4C4C"/>
                </a:solidFill>
                <a:latin typeface="Arial" pitchFamily="2"/>
                <a:ea typeface="SimSun" pitchFamily="34"/>
                <a:cs typeface="SimSun" pitchFamily="34"/>
              </a:rPr>
              <a:t>Révision du Règlement </a:t>
            </a:r>
            <a:r>
              <a:rPr lang="fr-FR" sz="800" dirty="0">
                <a:solidFill>
                  <a:srgbClr val="4C4C4C"/>
                </a:solidFill>
                <a:latin typeface="Arial" pitchFamily="2"/>
                <a:ea typeface="SimSun" pitchFamily="34"/>
                <a:cs typeface="SimSun" pitchFamily="34"/>
              </a:rPr>
              <a:t>transferts </a:t>
            </a:r>
            <a:r>
              <a:rPr lang="fr-FR" sz="800" dirty="0" smtClean="0">
                <a:solidFill>
                  <a:srgbClr val="4C4C4C"/>
                </a:solidFill>
                <a:latin typeface="Arial" pitchFamily="2"/>
                <a:ea typeface="SimSun" pitchFamily="34"/>
                <a:cs typeface="SimSun" pitchFamily="34"/>
              </a:rPr>
              <a:t>de </a:t>
            </a:r>
            <a:r>
              <a:rPr lang="fr-FR" sz="800" dirty="0">
                <a:solidFill>
                  <a:srgbClr val="4C4C4C"/>
                </a:solidFill>
                <a:latin typeface="Arial" pitchFamily="2"/>
                <a:ea typeface="SimSun" pitchFamily="34"/>
                <a:cs typeface="SimSun" pitchFamily="34"/>
              </a:rPr>
              <a:t>déchets</a:t>
            </a:r>
          </a:p>
          <a:p>
            <a:pPr marL="0" indent="0">
              <a:buNone/>
            </a:pPr>
            <a:endParaRPr lang="fr-FR" dirty="0"/>
          </a:p>
        </p:txBody>
      </p:sp>
      <p:sp>
        <p:nvSpPr>
          <p:cNvPr id="8" name="Espace réservé de la date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750" b="1" i="0" u="none" strike="noStrike" kern="1200" cap="all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rianne"/>
                <a:ea typeface="+mn-ea"/>
                <a:cs typeface="+mn-cs"/>
              </a:rPr>
              <a:t>21/11/2023</a:t>
            </a:r>
            <a:endParaRPr kumimoji="0" lang="fr-FR" sz="750" b="1" i="0" u="none" strike="noStrike" kern="1200" cap="all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arianne"/>
              <a:ea typeface="+mn-ea"/>
              <a:cs typeface="+mn-cs"/>
            </a:endParaRPr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75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rianne"/>
                <a:ea typeface="+mn-ea"/>
                <a:cs typeface="+mn-cs"/>
              </a:rPr>
              <a:t>Journée de rencontre PNTTD / professionnels des déchets</a:t>
            </a:r>
            <a:endParaRPr kumimoji="0" lang="fr-FR" sz="75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arianne"/>
              <a:ea typeface="+mn-ea"/>
              <a:cs typeface="+mn-cs"/>
            </a:endParaRPr>
          </a:p>
        </p:txBody>
      </p:sp>
      <p:sp>
        <p:nvSpPr>
          <p:cNvPr id="12" name="Espace réservé du numéro de diapositive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3122C9-A0B9-462F-8757-0847AD287B63}" type="slidenum">
              <a:rPr kumimoji="0" lang="fr-FR" sz="75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rianne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fr-FR" sz="75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arianne"/>
              <a:ea typeface="+mn-ea"/>
              <a:cs typeface="+mn-cs"/>
            </a:endParaRPr>
          </a:p>
        </p:txBody>
      </p:sp>
      <p:sp>
        <p:nvSpPr>
          <p:cNvPr id="13" name="Text Box 2"/>
          <p:cNvSpPr txBox="1">
            <a:spLocks noGrp="1" noChangeArrowheads="1"/>
          </p:cNvSpPr>
          <p:nvPr>
            <p:ph idx="14"/>
          </p:nvPr>
        </p:nvSpPr>
        <p:spPr bwMode="auto">
          <a:xfrm>
            <a:off x="1415163" y="646004"/>
            <a:ext cx="6296111" cy="77768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 algn="ctr"/>
            <a:r>
              <a:rPr lang="fr-FR" sz="1800" b="1" dirty="0" smtClean="0"/>
              <a:t>Compréhension des diapositives suivantes</a:t>
            </a:r>
            <a:endParaRPr lang="fr-FR" sz="2000" b="1" dirty="0"/>
          </a:p>
          <a:p>
            <a:endParaRPr lang="fr-FR" sz="1900" dirty="0">
              <a:solidFill>
                <a:prstClr val="black"/>
              </a:solidFill>
              <a:latin typeface="Calibri" panose="020F0502020204030204"/>
            </a:endParaRPr>
          </a:p>
          <a:p>
            <a:endParaRPr lang="fr-FR" sz="19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" name="Rectangle à coins arrondis 10"/>
          <p:cNvSpPr/>
          <p:nvPr/>
        </p:nvSpPr>
        <p:spPr>
          <a:xfrm>
            <a:off x="574412" y="1456634"/>
            <a:ext cx="8030036" cy="111511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sz="1400" dirty="0" smtClean="0">
              <a:solidFill>
                <a:schemeClr val="tx1"/>
              </a:solidFill>
            </a:endParaRPr>
          </a:p>
          <a:p>
            <a:pPr>
              <a:spcAft>
                <a:spcPts val="600"/>
              </a:spcAft>
            </a:pPr>
            <a:endParaRPr lang="fr-FR" dirty="0" smtClean="0">
              <a:solidFill>
                <a:schemeClr val="tx1"/>
              </a:solidFill>
            </a:endParaRPr>
          </a:p>
          <a:p>
            <a:pPr>
              <a:spcAft>
                <a:spcPts val="600"/>
              </a:spcAft>
            </a:pPr>
            <a:r>
              <a:rPr lang="fr-FR" dirty="0" smtClean="0">
                <a:solidFill>
                  <a:schemeClr val="tx1"/>
                </a:solidFill>
              </a:rPr>
              <a:t>Les informations indiquées dans les encadrés verts concernent le règlement 1013/2006 </a:t>
            </a:r>
            <a:r>
              <a:rPr lang="fr-FR" b="1" u="sng" dirty="0" smtClean="0">
                <a:solidFill>
                  <a:schemeClr val="tx1"/>
                </a:solidFill>
              </a:rPr>
              <a:t>actuellement en vigueur</a:t>
            </a:r>
            <a:endParaRPr lang="fr-FR" b="1" u="sng" dirty="0" smtClean="0">
              <a:solidFill>
                <a:schemeClr val="tx1"/>
              </a:solidFill>
            </a:endParaRPr>
          </a:p>
          <a:p>
            <a:endParaRPr lang="fr-FR" dirty="0" smtClean="0">
              <a:solidFill>
                <a:schemeClr val="tx1"/>
              </a:solidFill>
            </a:endParaRPr>
          </a:p>
          <a:p>
            <a:endParaRPr lang="fr-FR" sz="1600" dirty="0">
              <a:solidFill>
                <a:schemeClr val="tx1"/>
              </a:solidFill>
            </a:endParaRPr>
          </a:p>
        </p:txBody>
      </p:sp>
      <p:sp>
        <p:nvSpPr>
          <p:cNvPr id="14" name="Rectangle à coins arrondis 13"/>
          <p:cNvSpPr/>
          <p:nvPr/>
        </p:nvSpPr>
        <p:spPr>
          <a:xfrm>
            <a:off x="538408" y="2867909"/>
            <a:ext cx="8102044" cy="1216010"/>
          </a:xfrm>
          <a:prstGeom prst="round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fr-FR" dirty="0" smtClean="0">
                <a:solidFill>
                  <a:schemeClr val="tx1"/>
                </a:solidFill>
              </a:rPr>
              <a:t>Les informations indiquées dans les encadrés rouges font état des </a:t>
            </a:r>
            <a:r>
              <a:rPr lang="fr-FR" b="1" u="sng" dirty="0" smtClean="0">
                <a:solidFill>
                  <a:schemeClr val="tx1"/>
                </a:solidFill>
              </a:rPr>
              <a:t>évolutions prévues par le prochain règlement européen</a:t>
            </a:r>
            <a:endParaRPr lang="fr-FR" dirty="0" smtClean="0">
              <a:solidFill>
                <a:schemeClr val="tx1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619706"/>
            <a:ext cx="726808" cy="655900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374" y="627657"/>
            <a:ext cx="717998" cy="647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497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Espace réservé du texte 2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lvl="0" indent="0" hangingPunct="0"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fr-FR" sz="800" dirty="0" smtClean="0">
                <a:solidFill>
                  <a:srgbClr val="4C4C4C"/>
                </a:solidFill>
                <a:latin typeface="Arial" pitchFamily="2"/>
                <a:ea typeface="SimSun" pitchFamily="34"/>
                <a:cs typeface="SimSun" pitchFamily="34"/>
              </a:rPr>
              <a:t>Révision du Règlement </a:t>
            </a:r>
            <a:r>
              <a:rPr lang="fr-FR" sz="800" dirty="0">
                <a:solidFill>
                  <a:srgbClr val="4C4C4C"/>
                </a:solidFill>
                <a:latin typeface="Arial" pitchFamily="2"/>
                <a:ea typeface="SimSun" pitchFamily="34"/>
                <a:cs typeface="SimSun" pitchFamily="34"/>
              </a:rPr>
              <a:t>transferts </a:t>
            </a:r>
            <a:r>
              <a:rPr lang="fr-FR" sz="800" dirty="0" smtClean="0">
                <a:solidFill>
                  <a:srgbClr val="4C4C4C"/>
                </a:solidFill>
                <a:latin typeface="Arial" pitchFamily="2"/>
                <a:ea typeface="SimSun" pitchFamily="34"/>
                <a:cs typeface="SimSun" pitchFamily="34"/>
              </a:rPr>
              <a:t>de </a:t>
            </a:r>
            <a:r>
              <a:rPr lang="fr-FR" sz="800" dirty="0">
                <a:solidFill>
                  <a:srgbClr val="4C4C4C"/>
                </a:solidFill>
                <a:latin typeface="Arial" pitchFamily="2"/>
                <a:ea typeface="SimSun" pitchFamily="34"/>
                <a:cs typeface="SimSun" pitchFamily="34"/>
              </a:rPr>
              <a:t>déchets</a:t>
            </a:r>
          </a:p>
          <a:p>
            <a:pPr marL="0" indent="0">
              <a:buNone/>
            </a:pPr>
            <a:endParaRPr lang="fr-FR" dirty="0"/>
          </a:p>
        </p:txBody>
      </p:sp>
      <p:sp>
        <p:nvSpPr>
          <p:cNvPr id="8" name="Espace réservé de la date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750" b="1" i="0" u="none" strike="noStrike" kern="1200" cap="all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rianne"/>
                <a:ea typeface="+mn-ea"/>
                <a:cs typeface="+mn-cs"/>
              </a:rPr>
              <a:t>21/11/2023</a:t>
            </a:r>
            <a:endParaRPr kumimoji="0" lang="fr-FR" sz="750" b="1" i="0" u="none" strike="noStrike" kern="1200" cap="all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arianne"/>
              <a:ea typeface="+mn-ea"/>
              <a:cs typeface="+mn-cs"/>
            </a:endParaRPr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75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rianne"/>
                <a:ea typeface="+mn-ea"/>
                <a:cs typeface="+mn-cs"/>
              </a:rPr>
              <a:t>Journée de rencontre PNTTD / professionnels des déchets</a:t>
            </a:r>
            <a:endParaRPr kumimoji="0" lang="fr-FR" sz="75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arianne"/>
              <a:ea typeface="+mn-ea"/>
              <a:cs typeface="+mn-cs"/>
            </a:endParaRPr>
          </a:p>
        </p:txBody>
      </p:sp>
      <p:sp>
        <p:nvSpPr>
          <p:cNvPr id="12" name="Espace réservé du numéro de diapositive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3122C9-A0B9-462F-8757-0847AD287B63}" type="slidenum">
              <a:rPr kumimoji="0" lang="fr-FR" sz="75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rianne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fr-FR" sz="75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arianne"/>
              <a:ea typeface="+mn-ea"/>
              <a:cs typeface="+mn-cs"/>
            </a:endParaRPr>
          </a:p>
        </p:txBody>
      </p:sp>
      <p:sp>
        <p:nvSpPr>
          <p:cNvPr id="13" name="Text Box 2"/>
          <p:cNvSpPr txBox="1">
            <a:spLocks noGrp="1" noChangeArrowheads="1"/>
          </p:cNvSpPr>
          <p:nvPr>
            <p:ph idx="14"/>
          </p:nvPr>
        </p:nvSpPr>
        <p:spPr bwMode="auto">
          <a:xfrm>
            <a:off x="1372232" y="483518"/>
            <a:ext cx="6296111" cy="77768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 algn="ctr"/>
            <a:r>
              <a:rPr lang="fr-FR" sz="1800" b="1" dirty="0" smtClean="0"/>
              <a:t>Transferts </a:t>
            </a:r>
            <a:r>
              <a:rPr lang="fr-FR" sz="1800" b="1" dirty="0"/>
              <a:t>intra UE </a:t>
            </a:r>
            <a:r>
              <a:rPr lang="fr-FR" sz="1800" b="1" dirty="0" smtClean="0"/>
              <a:t>:  </a:t>
            </a:r>
          </a:p>
          <a:p>
            <a:pPr algn="ctr"/>
            <a:r>
              <a:rPr lang="fr-FR" sz="2000" b="1" dirty="0" smtClean="0"/>
              <a:t>Système Electronique Echange de Données (EDI)</a:t>
            </a:r>
            <a:endParaRPr lang="fr-FR" sz="2000" b="1" dirty="0"/>
          </a:p>
          <a:p>
            <a:endParaRPr lang="fr-FR" sz="1900" dirty="0">
              <a:solidFill>
                <a:prstClr val="black"/>
              </a:solidFill>
              <a:latin typeface="Calibri" panose="020F0502020204030204"/>
            </a:endParaRPr>
          </a:p>
          <a:p>
            <a:endParaRPr lang="fr-FR" sz="19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" name="Rectangle à coins arrondis 10"/>
          <p:cNvSpPr/>
          <p:nvPr/>
        </p:nvSpPr>
        <p:spPr>
          <a:xfrm>
            <a:off x="574412" y="1526677"/>
            <a:ext cx="8030036" cy="82904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arianne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arianne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rianne"/>
                <a:ea typeface="+mn-ea"/>
                <a:cs typeface="+mn-cs"/>
              </a:rPr>
              <a:t>Echanges 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rianne"/>
                <a:ea typeface="+mn-ea"/>
                <a:cs typeface="+mn-cs"/>
              </a:rPr>
              <a:t>(</a:t>
            </a: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rianne"/>
                <a:ea typeface="+mn-ea"/>
                <a:cs typeface="+mn-cs"/>
              </a:rPr>
              <a:t>info et doc) entre AC et notifiant : papier, télécopie, mail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arianne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arianne"/>
              <a:ea typeface="+mn-ea"/>
              <a:cs typeface="+mn-cs"/>
            </a:endParaRPr>
          </a:p>
        </p:txBody>
      </p:sp>
      <p:sp>
        <p:nvSpPr>
          <p:cNvPr id="14" name="Rectangle à coins arrondis 13"/>
          <p:cNvSpPr/>
          <p:nvPr/>
        </p:nvSpPr>
        <p:spPr>
          <a:xfrm>
            <a:off x="538408" y="2621204"/>
            <a:ext cx="8102044" cy="1736250"/>
          </a:xfrm>
          <a:prstGeom prst="round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rianne"/>
                <a:ea typeface="+mn-ea"/>
                <a:cs typeface="+mn-cs"/>
              </a:rPr>
              <a:t>Echanges 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rianne"/>
                <a:ea typeface="+mn-ea"/>
                <a:cs typeface="+mn-cs"/>
              </a:rPr>
              <a:t>(</a:t>
            </a: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rianne"/>
                <a:ea typeface="+mn-ea"/>
                <a:cs typeface="+mn-cs"/>
              </a:rPr>
              <a:t>info et doc) entre AC et notifiant : système centralisé échange électronique de données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0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arianne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rianne"/>
                <a:ea typeface="+mn-ea"/>
                <a:cs typeface="+mn-cs"/>
              </a:rPr>
              <a:t>Interopérabilité 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rianne"/>
                <a:ea typeface="+mn-ea"/>
                <a:cs typeface="+mn-cs"/>
              </a:rPr>
              <a:t>système 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rianne"/>
                <a:ea typeface="+mn-ea"/>
                <a:cs typeface="+mn-cs"/>
              </a:rPr>
              <a:t>européen </a:t>
            </a: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rianne"/>
                <a:ea typeface="+mn-ea"/>
                <a:cs typeface="+mn-cs"/>
              </a:rPr>
              <a:t>transports de 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rianne"/>
                <a:ea typeface="+mn-ea"/>
                <a:cs typeface="+mn-cs"/>
              </a:rPr>
              <a:t>marchandises </a:t>
            </a:r>
            <a:endParaRPr kumimoji="0" lang="fr-FR" sz="1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arianne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rianne"/>
                <a:ea typeface="+mn-ea"/>
                <a:cs typeface="+mn-cs"/>
              </a:rPr>
              <a:t>guichet unique de </a:t>
            </a: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rianne"/>
                <a:ea typeface="+mn-ea"/>
                <a:cs typeface="+mn-cs"/>
              </a:rPr>
              <a:t>l'UE pour 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rianne"/>
                <a:ea typeface="+mn-ea"/>
                <a:cs typeface="+mn-cs"/>
              </a:rPr>
              <a:t>les </a:t>
            </a: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rianne"/>
                <a:ea typeface="+mn-ea"/>
                <a:cs typeface="+mn-cs"/>
              </a:rPr>
              <a:t>douanes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ariann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6382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Espace réservé du texte 2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lvl="0" indent="0" hangingPunct="0"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fr-FR" sz="800" dirty="0" smtClean="0">
                <a:solidFill>
                  <a:srgbClr val="4C4C4C"/>
                </a:solidFill>
                <a:latin typeface="Arial" pitchFamily="2"/>
                <a:ea typeface="SimSun" pitchFamily="34"/>
                <a:cs typeface="SimSun" pitchFamily="34"/>
              </a:rPr>
              <a:t>Révision du Règlement </a:t>
            </a:r>
            <a:r>
              <a:rPr lang="fr-FR" sz="800" dirty="0">
                <a:solidFill>
                  <a:srgbClr val="4C4C4C"/>
                </a:solidFill>
                <a:latin typeface="Arial" pitchFamily="2"/>
                <a:ea typeface="SimSun" pitchFamily="34"/>
                <a:cs typeface="SimSun" pitchFamily="34"/>
              </a:rPr>
              <a:t>transferts </a:t>
            </a:r>
            <a:r>
              <a:rPr lang="fr-FR" sz="800" dirty="0" smtClean="0">
                <a:solidFill>
                  <a:srgbClr val="4C4C4C"/>
                </a:solidFill>
                <a:latin typeface="Arial" pitchFamily="2"/>
                <a:ea typeface="SimSun" pitchFamily="34"/>
                <a:cs typeface="SimSun" pitchFamily="34"/>
              </a:rPr>
              <a:t>de </a:t>
            </a:r>
            <a:r>
              <a:rPr lang="fr-FR" sz="800" dirty="0">
                <a:solidFill>
                  <a:srgbClr val="4C4C4C"/>
                </a:solidFill>
                <a:latin typeface="Arial" pitchFamily="2"/>
                <a:ea typeface="SimSun" pitchFamily="34"/>
                <a:cs typeface="SimSun" pitchFamily="34"/>
              </a:rPr>
              <a:t>déchets</a:t>
            </a:r>
          </a:p>
          <a:p>
            <a:pPr marL="0" indent="0">
              <a:buNone/>
            </a:pPr>
            <a:endParaRPr lang="fr-FR" dirty="0"/>
          </a:p>
        </p:txBody>
      </p:sp>
      <p:sp>
        <p:nvSpPr>
          <p:cNvPr id="8" name="Espace réservé de la date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750" b="1" i="0" u="none" strike="noStrike" kern="1200" cap="all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rianne"/>
                <a:ea typeface="+mn-ea"/>
                <a:cs typeface="+mn-cs"/>
              </a:rPr>
              <a:t>21/11/2023</a:t>
            </a:r>
            <a:endParaRPr kumimoji="0" lang="fr-FR" sz="750" b="1" i="0" u="none" strike="noStrike" kern="1200" cap="all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arianne"/>
              <a:ea typeface="+mn-ea"/>
              <a:cs typeface="+mn-cs"/>
            </a:endParaRPr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75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rianne"/>
                <a:ea typeface="+mn-ea"/>
                <a:cs typeface="+mn-cs"/>
              </a:rPr>
              <a:t>Journée de rencontre PNTTD / professionnels des déchets</a:t>
            </a:r>
            <a:endParaRPr kumimoji="0" lang="fr-FR" sz="75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arianne"/>
              <a:ea typeface="+mn-ea"/>
              <a:cs typeface="+mn-cs"/>
            </a:endParaRPr>
          </a:p>
        </p:txBody>
      </p:sp>
      <p:sp>
        <p:nvSpPr>
          <p:cNvPr id="12" name="Espace réservé du numéro de diapositive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3122C9-A0B9-462F-8757-0847AD287B63}" type="slidenum">
              <a:rPr kumimoji="0" lang="fr-FR" sz="75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rianne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fr-FR" sz="75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arianne"/>
              <a:ea typeface="+mn-ea"/>
              <a:cs typeface="+mn-cs"/>
            </a:endParaRPr>
          </a:p>
        </p:txBody>
      </p:sp>
      <p:sp>
        <p:nvSpPr>
          <p:cNvPr id="11" name="Rectangle à coins arrondis 10"/>
          <p:cNvSpPr/>
          <p:nvPr/>
        </p:nvSpPr>
        <p:spPr>
          <a:xfrm>
            <a:off x="461811" y="1419103"/>
            <a:ext cx="8322189" cy="136707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fr-FR" sz="1500" dirty="0" smtClean="0">
              <a:solidFill>
                <a:srgbClr val="000000"/>
              </a:solidFill>
            </a:endParaRPr>
          </a:p>
          <a:p>
            <a:pPr lvl="0"/>
            <a:r>
              <a:rPr lang="fr-FR" u="sng" dirty="0" smtClean="0">
                <a:solidFill>
                  <a:srgbClr val="000000"/>
                </a:solidFill>
              </a:rPr>
              <a:t>Soumission </a:t>
            </a:r>
            <a:r>
              <a:rPr lang="fr-FR" u="sng" dirty="0">
                <a:solidFill>
                  <a:srgbClr val="000000"/>
                </a:solidFill>
              </a:rPr>
              <a:t>notification </a:t>
            </a:r>
            <a:r>
              <a:rPr lang="fr-FR" u="sng" dirty="0" smtClean="0">
                <a:solidFill>
                  <a:srgbClr val="000000"/>
                </a:solidFill>
              </a:rPr>
              <a:t>ACE </a:t>
            </a:r>
            <a:r>
              <a:rPr lang="fr-FR" dirty="0" smtClean="0">
                <a:solidFill>
                  <a:srgbClr val="000000"/>
                </a:solidFill>
              </a:rPr>
              <a:t>: </a:t>
            </a:r>
          </a:p>
          <a:p>
            <a:pPr lvl="0"/>
            <a:r>
              <a:rPr lang="fr-FR" sz="1400" dirty="0" smtClean="0">
                <a:solidFill>
                  <a:srgbClr val="000000"/>
                </a:solidFill>
              </a:rPr>
              <a:t>ACE </a:t>
            </a:r>
            <a:r>
              <a:rPr lang="fr-FR" sz="1400" dirty="0">
                <a:solidFill>
                  <a:srgbClr val="000000"/>
                </a:solidFill>
              </a:rPr>
              <a:t>: </a:t>
            </a:r>
            <a:r>
              <a:rPr lang="fr-FR" sz="1400" dirty="0" smtClean="0">
                <a:solidFill>
                  <a:srgbClr val="000000"/>
                </a:solidFill>
              </a:rPr>
              <a:t>3j </a:t>
            </a:r>
            <a:r>
              <a:rPr lang="fr-FR" sz="1400" dirty="0">
                <a:solidFill>
                  <a:srgbClr val="000000"/>
                </a:solidFill>
              </a:rPr>
              <a:t>BDF </a:t>
            </a:r>
            <a:r>
              <a:rPr lang="fr-FR" sz="1400" dirty="0" smtClean="0">
                <a:solidFill>
                  <a:srgbClr val="000000"/>
                </a:solidFill>
              </a:rPr>
              <a:t>=&gt; </a:t>
            </a:r>
            <a:r>
              <a:rPr lang="fr-FR" sz="1400" dirty="0">
                <a:solidFill>
                  <a:srgbClr val="000000"/>
                </a:solidFill>
              </a:rPr>
              <a:t>transmission </a:t>
            </a:r>
            <a:r>
              <a:rPr lang="fr-FR" sz="1400" dirty="0" smtClean="0">
                <a:solidFill>
                  <a:srgbClr val="000000"/>
                </a:solidFill>
              </a:rPr>
              <a:t> notifiant, ACT</a:t>
            </a:r>
            <a:r>
              <a:rPr lang="fr-FR" sz="1400" dirty="0">
                <a:solidFill>
                  <a:srgbClr val="000000"/>
                </a:solidFill>
              </a:rPr>
              <a:t>, </a:t>
            </a:r>
            <a:r>
              <a:rPr lang="fr-FR" sz="1400" dirty="0" smtClean="0">
                <a:solidFill>
                  <a:srgbClr val="000000"/>
                </a:solidFill>
              </a:rPr>
              <a:t>ACD</a:t>
            </a:r>
            <a:endParaRPr lang="fr-FR" sz="1400" dirty="0">
              <a:solidFill>
                <a:srgbClr val="000000"/>
              </a:solidFill>
            </a:endParaRPr>
          </a:p>
          <a:p>
            <a:pPr lvl="0"/>
            <a:r>
              <a:rPr lang="fr-FR" sz="1400" dirty="0">
                <a:solidFill>
                  <a:srgbClr val="000000"/>
                </a:solidFill>
              </a:rPr>
              <a:t>ACD et ACT : 3j AR à réception BDF </a:t>
            </a:r>
            <a:endParaRPr lang="fr-FR" sz="1400" dirty="0" smtClean="0">
              <a:solidFill>
                <a:srgbClr val="000000"/>
              </a:solidFill>
            </a:endParaRPr>
          </a:p>
          <a:p>
            <a:pPr lvl="0"/>
            <a:r>
              <a:rPr lang="fr-FR" sz="1400" dirty="0" smtClean="0">
                <a:solidFill>
                  <a:srgbClr val="000000"/>
                </a:solidFill>
              </a:rPr>
              <a:t>ACE</a:t>
            </a:r>
            <a:r>
              <a:rPr lang="fr-FR" sz="1400" dirty="0">
                <a:solidFill>
                  <a:srgbClr val="000000"/>
                </a:solidFill>
              </a:rPr>
              <a:t>, ACT et ACD : 30j après AR ACD pour </a:t>
            </a:r>
            <a:r>
              <a:rPr lang="fr-FR" sz="1400" dirty="0" smtClean="0">
                <a:solidFill>
                  <a:srgbClr val="000000"/>
                </a:solidFill>
              </a:rPr>
              <a:t>prendre décision </a:t>
            </a:r>
          </a:p>
          <a:p>
            <a:pPr lvl="0"/>
            <a:r>
              <a:rPr lang="fr-FR" sz="1400" dirty="0" smtClean="0">
                <a:solidFill>
                  <a:srgbClr val="000000"/>
                </a:solidFill>
              </a:rPr>
              <a:t>ACT consentement tacite : 30j</a:t>
            </a:r>
            <a:endParaRPr lang="fr-FR" sz="1400" dirty="0">
              <a:solidFill>
                <a:srgbClr val="000000"/>
              </a:solidFill>
            </a:endParaRPr>
          </a:p>
          <a:p>
            <a:pPr lvl="0"/>
            <a:endParaRPr lang="fr-FR" sz="1200" dirty="0">
              <a:solidFill>
                <a:srgbClr val="000000"/>
              </a:solidFill>
            </a:endParaRPr>
          </a:p>
        </p:txBody>
      </p:sp>
      <p:sp>
        <p:nvSpPr>
          <p:cNvPr id="14" name="Rectangle à coins arrondis 13"/>
          <p:cNvSpPr/>
          <p:nvPr/>
        </p:nvSpPr>
        <p:spPr>
          <a:xfrm>
            <a:off x="461811" y="3030810"/>
            <a:ext cx="8430669" cy="1512687"/>
          </a:xfrm>
          <a:prstGeom prst="round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fr-FR" u="sng" dirty="0">
                <a:solidFill>
                  <a:srgbClr val="000000"/>
                </a:solidFill>
              </a:rPr>
              <a:t>Soumission notification à toutes les </a:t>
            </a:r>
            <a:r>
              <a:rPr lang="fr-FR" u="sng" dirty="0" smtClean="0">
                <a:solidFill>
                  <a:srgbClr val="000000"/>
                </a:solidFill>
              </a:rPr>
              <a:t>AC dans système EDI</a:t>
            </a:r>
            <a:r>
              <a:rPr lang="fr-FR" dirty="0" smtClean="0">
                <a:solidFill>
                  <a:srgbClr val="000000"/>
                </a:solidFill>
              </a:rPr>
              <a:t>:</a:t>
            </a:r>
            <a:endParaRPr lang="fr-FR" dirty="0">
              <a:solidFill>
                <a:srgbClr val="000000"/>
              </a:solidFill>
            </a:endParaRPr>
          </a:p>
          <a:p>
            <a:pPr lvl="0"/>
            <a:r>
              <a:rPr lang="fr-FR" sz="1400" b="1" dirty="0" smtClean="0">
                <a:solidFill>
                  <a:srgbClr val="000000"/>
                </a:solidFill>
              </a:rPr>
              <a:t>ACE</a:t>
            </a:r>
            <a:r>
              <a:rPr lang="fr-FR" sz="1400" dirty="0" smtClean="0">
                <a:solidFill>
                  <a:srgbClr val="000000"/>
                </a:solidFill>
              </a:rPr>
              <a:t> </a:t>
            </a:r>
            <a:r>
              <a:rPr lang="fr-FR" sz="1400" dirty="0">
                <a:solidFill>
                  <a:schemeClr val="tx1"/>
                </a:solidFill>
              </a:rPr>
              <a:t>: </a:t>
            </a:r>
            <a:r>
              <a:rPr lang="fr-FR" sz="1400" b="1" dirty="0">
                <a:solidFill>
                  <a:schemeClr val="tx1"/>
                </a:solidFill>
              </a:rPr>
              <a:t>10j</a:t>
            </a:r>
            <a:r>
              <a:rPr lang="fr-FR" sz="1400" dirty="0">
                <a:solidFill>
                  <a:schemeClr val="tx1"/>
                </a:solidFill>
              </a:rPr>
              <a:t> </a:t>
            </a:r>
            <a:r>
              <a:rPr lang="fr-FR" sz="1400" b="1" dirty="0" smtClean="0">
                <a:solidFill>
                  <a:schemeClr val="tx1"/>
                </a:solidFill>
              </a:rPr>
              <a:t>BDF</a:t>
            </a:r>
            <a:r>
              <a:rPr lang="fr-FR" sz="1400" dirty="0" smtClean="0">
                <a:solidFill>
                  <a:schemeClr val="tx1"/>
                </a:solidFill>
              </a:rPr>
              <a:t>  =&gt; </a:t>
            </a:r>
            <a:r>
              <a:rPr lang="fr-FR" sz="1400" b="1" dirty="0">
                <a:solidFill>
                  <a:schemeClr val="tx1"/>
                </a:solidFill>
              </a:rPr>
              <a:t>système </a:t>
            </a:r>
            <a:r>
              <a:rPr lang="fr-FR" sz="1400" b="1" dirty="0" smtClean="0">
                <a:solidFill>
                  <a:schemeClr val="tx1"/>
                </a:solidFill>
              </a:rPr>
              <a:t>EDI</a:t>
            </a:r>
            <a:endParaRPr lang="fr-FR" sz="1400" b="1" dirty="0">
              <a:solidFill>
                <a:schemeClr val="tx1"/>
              </a:solidFill>
            </a:endParaRPr>
          </a:p>
          <a:p>
            <a:pPr lvl="0"/>
            <a:r>
              <a:rPr lang="fr-FR" sz="1400" b="1" dirty="0">
                <a:solidFill>
                  <a:schemeClr val="tx1"/>
                </a:solidFill>
              </a:rPr>
              <a:t>ACD et ACT</a:t>
            </a:r>
            <a:r>
              <a:rPr lang="fr-FR" sz="1400" dirty="0">
                <a:solidFill>
                  <a:schemeClr val="tx1"/>
                </a:solidFill>
              </a:rPr>
              <a:t>: </a:t>
            </a:r>
            <a:r>
              <a:rPr lang="fr-FR" sz="1400" b="1" dirty="0" smtClean="0">
                <a:solidFill>
                  <a:schemeClr val="tx1"/>
                </a:solidFill>
              </a:rPr>
              <a:t>10</a:t>
            </a:r>
            <a:r>
              <a:rPr lang="fr-FR" sz="1400" b="1" dirty="0" smtClean="0">
                <a:solidFill>
                  <a:schemeClr val="tx1"/>
                </a:solidFill>
              </a:rPr>
              <a:t>j</a:t>
            </a:r>
            <a:r>
              <a:rPr lang="fr-FR" sz="1400" dirty="0" smtClean="0">
                <a:solidFill>
                  <a:schemeClr val="tx1"/>
                </a:solidFill>
              </a:rPr>
              <a:t> </a:t>
            </a:r>
            <a:r>
              <a:rPr lang="fr-FR" sz="1400" dirty="0" smtClean="0">
                <a:solidFill>
                  <a:srgbClr val="000000"/>
                </a:solidFill>
              </a:rPr>
              <a:t>« </a:t>
            </a:r>
            <a:r>
              <a:rPr lang="fr-FR" sz="1400" b="1" dirty="0" smtClean="0">
                <a:solidFill>
                  <a:srgbClr val="000000"/>
                </a:solidFill>
              </a:rPr>
              <a:t>notification correctement complétée</a:t>
            </a:r>
            <a:r>
              <a:rPr lang="fr-FR" sz="1400" dirty="0" smtClean="0">
                <a:solidFill>
                  <a:srgbClr val="000000"/>
                </a:solidFill>
              </a:rPr>
              <a:t> » à </a:t>
            </a:r>
            <a:r>
              <a:rPr lang="fr-FR" sz="1400" dirty="0">
                <a:solidFill>
                  <a:srgbClr val="000000"/>
                </a:solidFill>
              </a:rPr>
              <a:t>réception BDF </a:t>
            </a:r>
            <a:r>
              <a:rPr lang="fr-FR" sz="1400" dirty="0" smtClean="0">
                <a:solidFill>
                  <a:srgbClr val="000000"/>
                </a:solidFill>
              </a:rPr>
              <a:t>=&gt; </a:t>
            </a:r>
            <a:r>
              <a:rPr lang="fr-FR" sz="1400" b="1" dirty="0" smtClean="0">
                <a:solidFill>
                  <a:srgbClr val="000000"/>
                </a:solidFill>
              </a:rPr>
              <a:t>système EDI </a:t>
            </a:r>
            <a:endParaRPr lang="fr-FR" sz="1400" b="1" dirty="0">
              <a:solidFill>
                <a:srgbClr val="000000"/>
              </a:solidFill>
            </a:endParaRPr>
          </a:p>
          <a:p>
            <a:pPr lvl="0"/>
            <a:r>
              <a:rPr lang="fr-FR" sz="1400" dirty="0">
                <a:solidFill>
                  <a:srgbClr val="000000"/>
                </a:solidFill>
              </a:rPr>
              <a:t>ACE, ACT et ACD : 30j </a:t>
            </a:r>
            <a:r>
              <a:rPr lang="fr-FR" sz="1400" dirty="0" smtClean="0">
                <a:solidFill>
                  <a:srgbClr val="000000"/>
                </a:solidFill>
              </a:rPr>
              <a:t>après « notification correctement complétée » pour prendre décision</a:t>
            </a:r>
          </a:p>
          <a:p>
            <a:pPr lvl="0"/>
            <a:r>
              <a:rPr lang="fr-FR" sz="1400" dirty="0" smtClean="0">
                <a:solidFill>
                  <a:srgbClr val="000000"/>
                </a:solidFill>
              </a:rPr>
              <a:t> </a:t>
            </a:r>
            <a:r>
              <a:rPr lang="fr-FR" sz="1400" dirty="0">
                <a:solidFill>
                  <a:srgbClr val="000000"/>
                </a:solidFill>
              </a:rPr>
              <a:t>ACT consentement tacite : 30j</a:t>
            </a:r>
          </a:p>
          <a:p>
            <a:pPr lvl="0"/>
            <a:endParaRPr lang="fr-FR" sz="1400" dirty="0" smtClean="0">
              <a:solidFill>
                <a:srgbClr val="000000"/>
              </a:solidFill>
            </a:endParaRPr>
          </a:p>
        </p:txBody>
      </p:sp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1372233" y="483518"/>
            <a:ext cx="5904656" cy="77768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lIns="90000" tIns="45000" rIns="90000" bIns="4500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Font typeface="Arial" pitchFamily="34" charset="0"/>
              <a:buNone/>
              <a:defRPr sz="105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2000" indent="-72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 sz="9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72000" algn="l" defTabSz="914400" rtl="0" eaLnBrk="1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SzPct val="100000"/>
              <a:buFont typeface="Arial" pitchFamily="34" charset="0"/>
              <a:buChar char="•"/>
              <a:defRPr sz="8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12000" indent="-72000" algn="l" defTabSz="914400" rtl="0" eaLnBrk="1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SzPct val="100000"/>
              <a:buFont typeface="Arial" pitchFamily="34" charset="0"/>
              <a:buChar char="•"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28000" indent="-72000" algn="l" defTabSz="914400" rtl="0" eaLnBrk="1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SzPct val="100000"/>
              <a:buFont typeface="Arial" pitchFamily="34" charset="0"/>
              <a:buChar char="•"/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800" b="1" dirty="0" smtClean="0"/>
              <a:t>Transferts </a:t>
            </a:r>
            <a:r>
              <a:rPr lang="fr-FR" sz="1800" b="1" dirty="0"/>
              <a:t>intra UE </a:t>
            </a:r>
            <a:r>
              <a:rPr lang="fr-FR" sz="1800" b="1" dirty="0" smtClean="0"/>
              <a:t>: Procédure de notification  </a:t>
            </a:r>
            <a:r>
              <a:rPr lang="fr-FR" sz="1800" dirty="0" smtClean="0"/>
              <a:t> </a:t>
            </a:r>
            <a:r>
              <a:rPr lang="fr-FR" sz="2000" b="1" dirty="0" smtClean="0"/>
              <a:t>Délais si dossier </a:t>
            </a:r>
            <a:r>
              <a:rPr lang="fr-FR" sz="2000" b="1" dirty="0" smtClean="0"/>
              <a:t>complet</a:t>
            </a:r>
            <a:endParaRPr lang="fr-FR" sz="1200" b="1" dirty="0" smtClean="0"/>
          </a:p>
        </p:txBody>
      </p:sp>
    </p:spTree>
    <p:extLst>
      <p:ext uri="{BB962C8B-B14F-4D97-AF65-F5344CB8AC3E}">
        <p14:creationId xmlns:p14="http://schemas.microsoft.com/office/powerpoint/2010/main" val="116816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Espace réservé du texte 2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lvl="0" indent="0" hangingPunct="0"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fr-FR" sz="800" dirty="0" smtClean="0">
                <a:solidFill>
                  <a:srgbClr val="4C4C4C"/>
                </a:solidFill>
                <a:latin typeface="Arial" pitchFamily="2"/>
                <a:ea typeface="SimSun" pitchFamily="34"/>
                <a:cs typeface="SimSun" pitchFamily="34"/>
              </a:rPr>
              <a:t>Révision du Règlement </a:t>
            </a:r>
            <a:r>
              <a:rPr lang="fr-FR" sz="800" dirty="0">
                <a:solidFill>
                  <a:srgbClr val="4C4C4C"/>
                </a:solidFill>
                <a:latin typeface="Arial" pitchFamily="2"/>
                <a:ea typeface="SimSun" pitchFamily="34"/>
                <a:cs typeface="SimSun" pitchFamily="34"/>
              </a:rPr>
              <a:t>transferts </a:t>
            </a:r>
            <a:r>
              <a:rPr lang="fr-FR" sz="800" dirty="0" smtClean="0">
                <a:solidFill>
                  <a:srgbClr val="4C4C4C"/>
                </a:solidFill>
                <a:latin typeface="Arial" pitchFamily="2"/>
                <a:ea typeface="SimSun" pitchFamily="34"/>
                <a:cs typeface="SimSun" pitchFamily="34"/>
              </a:rPr>
              <a:t>de </a:t>
            </a:r>
            <a:r>
              <a:rPr lang="fr-FR" sz="800" dirty="0">
                <a:solidFill>
                  <a:srgbClr val="4C4C4C"/>
                </a:solidFill>
                <a:latin typeface="Arial" pitchFamily="2"/>
                <a:ea typeface="SimSun" pitchFamily="34"/>
                <a:cs typeface="SimSun" pitchFamily="34"/>
              </a:rPr>
              <a:t>déchets</a:t>
            </a:r>
          </a:p>
          <a:p>
            <a:pPr marL="0" indent="0">
              <a:buNone/>
            </a:pPr>
            <a:endParaRPr lang="fr-FR" dirty="0"/>
          </a:p>
        </p:txBody>
      </p:sp>
      <p:sp>
        <p:nvSpPr>
          <p:cNvPr id="8" name="Espace réservé de la date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750" b="1" i="0" u="none" strike="noStrike" kern="1200" cap="all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rianne"/>
                <a:ea typeface="+mn-ea"/>
                <a:cs typeface="+mn-cs"/>
              </a:rPr>
              <a:t>21/11/2023</a:t>
            </a:r>
            <a:endParaRPr kumimoji="0" lang="fr-FR" sz="750" b="1" i="0" u="none" strike="noStrike" kern="1200" cap="all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arianne"/>
              <a:ea typeface="+mn-ea"/>
              <a:cs typeface="+mn-cs"/>
            </a:endParaRPr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75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rianne"/>
                <a:ea typeface="+mn-ea"/>
                <a:cs typeface="+mn-cs"/>
              </a:rPr>
              <a:t>Journée de rencontre PNTTD / professionnels des déchets</a:t>
            </a:r>
            <a:endParaRPr kumimoji="0" lang="fr-FR" sz="75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arianne"/>
              <a:ea typeface="+mn-ea"/>
              <a:cs typeface="+mn-cs"/>
            </a:endParaRPr>
          </a:p>
        </p:txBody>
      </p:sp>
      <p:sp>
        <p:nvSpPr>
          <p:cNvPr id="12" name="Espace réservé du numéro de diapositive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3122C9-A0B9-462F-8757-0847AD287B63}" type="slidenum">
              <a:rPr kumimoji="0" lang="fr-FR" sz="75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rianne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fr-FR" sz="75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arianne"/>
              <a:ea typeface="+mn-ea"/>
              <a:cs typeface="+mn-cs"/>
            </a:endParaRPr>
          </a:p>
        </p:txBody>
      </p:sp>
      <p:sp>
        <p:nvSpPr>
          <p:cNvPr id="11" name="Rectangle à coins arrondis 10"/>
          <p:cNvSpPr/>
          <p:nvPr/>
        </p:nvSpPr>
        <p:spPr>
          <a:xfrm>
            <a:off x="360000" y="987574"/>
            <a:ext cx="8532480" cy="1392549"/>
          </a:xfrm>
          <a:prstGeom prst="roundRect">
            <a:avLst>
              <a:gd name="adj" fmla="val 13834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fr-FR" sz="1400" dirty="0" smtClean="0">
                <a:solidFill>
                  <a:srgbClr val="000000"/>
                </a:solidFill>
              </a:rPr>
              <a:t>ACE </a:t>
            </a:r>
            <a:r>
              <a:rPr lang="fr-FR" sz="1400" dirty="0">
                <a:solidFill>
                  <a:srgbClr val="000000"/>
                </a:solidFill>
              </a:rPr>
              <a:t>: 3j pour demander les compléments mais </a:t>
            </a:r>
            <a:r>
              <a:rPr lang="fr-FR" sz="1400" dirty="0">
                <a:solidFill>
                  <a:schemeClr val="tx1"/>
                </a:solidFill>
                <a:latin typeface="Marianne" panose="02000000000000000000" pitchFamily="50" charset="0"/>
              </a:rPr>
              <a:t>pas de délais de réponse pour </a:t>
            </a:r>
            <a:r>
              <a:rPr lang="fr-FR" sz="1400" dirty="0" smtClean="0">
                <a:solidFill>
                  <a:schemeClr val="tx1"/>
                </a:solidFill>
                <a:latin typeface="Marianne" panose="02000000000000000000" pitchFamily="50" charset="0"/>
              </a:rPr>
              <a:t>notifiant</a:t>
            </a:r>
            <a:endParaRPr lang="fr-FR" sz="1400" dirty="0">
              <a:solidFill>
                <a:schemeClr val="tx1"/>
              </a:solidFill>
              <a:latin typeface="Marianne" panose="02000000000000000000" pitchFamily="50" charset="0"/>
            </a:endParaRPr>
          </a:p>
          <a:p>
            <a:pPr lvl="0"/>
            <a:r>
              <a:rPr lang="fr-FR" sz="1400" dirty="0" smtClean="0">
                <a:solidFill>
                  <a:srgbClr val="000000"/>
                </a:solidFill>
              </a:rPr>
              <a:t>A </a:t>
            </a:r>
            <a:r>
              <a:rPr lang="fr-FR" sz="1400" dirty="0">
                <a:solidFill>
                  <a:srgbClr val="000000"/>
                </a:solidFill>
              </a:rPr>
              <a:t>réception compléments </a:t>
            </a:r>
            <a:r>
              <a:rPr lang="fr-FR" sz="1400" dirty="0" smtClean="0">
                <a:solidFill>
                  <a:srgbClr val="000000"/>
                </a:solidFill>
              </a:rPr>
              <a:t>ACE : 3j BDF </a:t>
            </a:r>
            <a:r>
              <a:rPr lang="fr-FR" sz="1400" dirty="0">
                <a:solidFill>
                  <a:srgbClr val="000000"/>
                </a:solidFill>
              </a:rPr>
              <a:t>=&gt; transmission  notifiant, ACT, </a:t>
            </a:r>
            <a:r>
              <a:rPr lang="fr-FR" sz="1400" dirty="0" smtClean="0">
                <a:solidFill>
                  <a:srgbClr val="000000"/>
                </a:solidFill>
              </a:rPr>
              <a:t>ACD</a:t>
            </a:r>
            <a:endParaRPr lang="fr-FR" sz="1400" dirty="0">
              <a:solidFill>
                <a:srgbClr val="000000"/>
              </a:solidFill>
            </a:endParaRPr>
          </a:p>
          <a:p>
            <a:pPr lvl="0"/>
            <a:r>
              <a:rPr lang="fr-FR" sz="1400" dirty="0">
                <a:solidFill>
                  <a:srgbClr val="000000"/>
                </a:solidFill>
              </a:rPr>
              <a:t>ACD et ACT : 3j AR à réception </a:t>
            </a:r>
            <a:r>
              <a:rPr lang="fr-FR" sz="1400" dirty="0" smtClean="0">
                <a:solidFill>
                  <a:srgbClr val="000000"/>
                </a:solidFill>
              </a:rPr>
              <a:t>BDF</a:t>
            </a:r>
            <a:endParaRPr lang="fr-FR" sz="1400" dirty="0">
              <a:solidFill>
                <a:srgbClr val="000000"/>
              </a:solidFill>
            </a:endParaRPr>
          </a:p>
          <a:p>
            <a:pPr lvl="0"/>
            <a:r>
              <a:rPr lang="fr-FR" sz="1400" dirty="0">
                <a:solidFill>
                  <a:srgbClr val="000000"/>
                </a:solidFill>
              </a:rPr>
              <a:t>ACE, ACT et ACD : 30j après AR ACD pour prendre décision </a:t>
            </a:r>
          </a:p>
          <a:p>
            <a:pPr lvl="0"/>
            <a:r>
              <a:rPr lang="fr-FR" sz="1400" dirty="0">
                <a:solidFill>
                  <a:srgbClr val="000000"/>
                </a:solidFill>
              </a:rPr>
              <a:t>ACT consentement tacite : </a:t>
            </a:r>
            <a:r>
              <a:rPr lang="fr-FR" sz="1400" dirty="0" smtClean="0">
                <a:solidFill>
                  <a:srgbClr val="000000"/>
                </a:solidFill>
              </a:rPr>
              <a:t>30j</a:t>
            </a:r>
            <a:endParaRPr lang="fr-FR" sz="1400" dirty="0">
              <a:solidFill>
                <a:srgbClr val="000000"/>
              </a:solidFill>
            </a:endParaRPr>
          </a:p>
        </p:txBody>
      </p:sp>
      <p:sp>
        <p:nvSpPr>
          <p:cNvPr id="14" name="Rectangle à coins arrondis 13"/>
          <p:cNvSpPr/>
          <p:nvPr/>
        </p:nvSpPr>
        <p:spPr>
          <a:xfrm>
            <a:off x="360000" y="2499742"/>
            <a:ext cx="8532480" cy="2283758"/>
          </a:xfrm>
          <a:prstGeom prst="round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fr-FR" sz="1400" b="1" dirty="0">
                <a:solidFill>
                  <a:schemeClr val="tx1"/>
                </a:solidFill>
              </a:rPr>
              <a:t>ACE : 10j </a:t>
            </a:r>
            <a:r>
              <a:rPr lang="fr-FR" sz="1400" b="1" dirty="0" smtClean="0">
                <a:solidFill>
                  <a:schemeClr val="tx1"/>
                </a:solidFill>
              </a:rPr>
              <a:t>pour demande </a:t>
            </a:r>
            <a:r>
              <a:rPr lang="fr-FR" sz="1400" b="1" dirty="0">
                <a:solidFill>
                  <a:schemeClr val="tx1"/>
                </a:solidFill>
              </a:rPr>
              <a:t>compléments </a:t>
            </a:r>
            <a:r>
              <a:rPr lang="fr-FR" sz="1400" b="1" dirty="0" smtClean="0">
                <a:solidFill>
                  <a:schemeClr val="tx1"/>
                </a:solidFill>
              </a:rPr>
              <a:t>+ </a:t>
            </a:r>
            <a:r>
              <a:rPr lang="fr-FR" sz="1400" b="1" dirty="0">
                <a:solidFill>
                  <a:schemeClr val="tx1"/>
                </a:solidFill>
              </a:rPr>
              <a:t>2 cycles </a:t>
            </a:r>
            <a:r>
              <a:rPr lang="fr-FR" sz="1400" b="1" dirty="0" smtClean="0">
                <a:solidFill>
                  <a:schemeClr val="tx1"/>
                </a:solidFill>
              </a:rPr>
              <a:t>max </a:t>
            </a:r>
            <a:r>
              <a:rPr lang="fr-FR" sz="1400" b="1" dirty="0">
                <a:solidFill>
                  <a:schemeClr val="tx1"/>
                </a:solidFill>
              </a:rPr>
              <a:t>de 7j puis abandon sans réponse ou </a:t>
            </a:r>
            <a:r>
              <a:rPr lang="fr-FR" sz="1400" b="1" dirty="0" smtClean="0">
                <a:solidFill>
                  <a:schemeClr val="tx1"/>
                </a:solidFill>
              </a:rPr>
              <a:t>incomplète </a:t>
            </a:r>
            <a:r>
              <a:rPr lang="fr-FR" sz="1400" dirty="0" smtClean="0">
                <a:solidFill>
                  <a:schemeClr val="tx1"/>
                </a:solidFill>
              </a:rPr>
              <a:t>- Notifiant </a:t>
            </a:r>
            <a:r>
              <a:rPr lang="fr-FR" sz="1400" dirty="0">
                <a:solidFill>
                  <a:schemeClr val="tx1"/>
                </a:solidFill>
              </a:rPr>
              <a:t>: réponse sous 10j </a:t>
            </a:r>
          </a:p>
          <a:p>
            <a:pPr lvl="0"/>
            <a:r>
              <a:rPr lang="fr-FR" sz="1400" dirty="0">
                <a:solidFill>
                  <a:schemeClr val="tx1"/>
                </a:solidFill>
              </a:rPr>
              <a:t>Si ok </a:t>
            </a:r>
            <a:r>
              <a:rPr lang="fr-FR" sz="1400" dirty="0" smtClean="0">
                <a:solidFill>
                  <a:schemeClr val="tx1"/>
                </a:solidFill>
              </a:rPr>
              <a:t>ACE </a:t>
            </a:r>
            <a:r>
              <a:rPr lang="fr-FR" sz="1400" dirty="0">
                <a:solidFill>
                  <a:schemeClr val="tx1"/>
                </a:solidFill>
              </a:rPr>
              <a:t>: </a:t>
            </a:r>
            <a:r>
              <a:rPr lang="fr-FR" sz="1400" b="1" dirty="0">
                <a:solidFill>
                  <a:schemeClr val="tx1"/>
                </a:solidFill>
              </a:rPr>
              <a:t>10j BDF  </a:t>
            </a:r>
            <a:r>
              <a:rPr lang="fr-FR" sz="1400" dirty="0">
                <a:solidFill>
                  <a:schemeClr val="tx1"/>
                </a:solidFill>
              </a:rPr>
              <a:t>=&gt; système EDI</a:t>
            </a:r>
          </a:p>
          <a:p>
            <a:pPr lvl="0"/>
            <a:r>
              <a:rPr lang="fr-FR" sz="1400" dirty="0" smtClean="0">
                <a:solidFill>
                  <a:schemeClr val="tx1"/>
                </a:solidFill>
              </a:rPr>
              <a:t>ACD </a:t>
            </a:r>
            <a:r>
              <a:rPr lang="fr-FR" sz="1400" dirty="0">
                <a:solidFill>
                  <a:schemeClr val="tx1"/>
                </a:solidFill>
              </a:rPr>
              <a:t>et ACT ok : </a:t>
            </a:r>
            <a:r>
              <a:rPr lang="fr-FR" sz="1400" dirty="0" smtClean="0">
                <a:solidFill>
                  <a:schemeClr val="tx1"/>
                </a:solidFill>
              </a:rPr>
              <a:t>7</a:t>
            </a:r>
            <a:r>
              <a:rPr lang="fr-FR" sz="1400" b="1" dirty="0" smtClean="0">
                <a:solidFill>
                  <a:schemeClr val="tx1"/>
                </a:solidFill>
              </a:rPr>
              <a:t>j </a:t>
            </a:r>
            <a:r>
              <a:rPr lang="fr-FR" sz="1400" dirty="0">
                <a:solidFill>
                  <a:schemeClr val="tx1"/>
                </a:solidFill>
              </a:rPr>
              <a:t>« notification </a:t>
            </a:r>
            <a:r>
              <a:rPr lang="fr-FR" sz="1400" dirty="0" smtClean="0">
                <a:solidFill>
                  <a:schemeClr val="tx1"/>
                </a:solidFill>
              </a:rPr>
              <a:t>correctement </a:t>
            </a:r>
            <a:r>
              <a:rPr lang="fr-FR" sz="1400" dirty="0">
                <a:solidFill>
                  <a:schemeClr val="tx1"/>
                </a:solidFill>
              </a:rPr>
              <a:t>complétée » à réception BDF =&gt; système EDI </a:t>
            </a:r>
            <a:endParaRPr lang="fr-FR" sz="1400" dirty="0" smtClean="0">
              <a:solidFill>
                <a:schemeClr val="tx1"/>
              </a:solidFill>
            </a:endParaRPr>
          </a:p>
          <a:p>
            <a:r>
              <a:rPr lang="fr-FR" sz="1400" dirty="0" smtClean="0">
                <a:solidFill>
                  <a:schemeClr val="tx1"/>
                </a:solidFill>
              </a:rPr>
              <a:t>Sinon </a:t>
            </a:r>
            <a:r>
              <a:rPr lang="fr-FR" sz="1400" b="1" dirty="0">
                <a:solidFill>
                  <a:schemeClr val="tx1"/>
                </a:solidFill>
              </a:rPr>
              <a:t>ACD et ACT : 10j demande </a:t>
            </a:r>
            <a:r>
              <a:rPr lang="fr-FR" sz="1400" b="1" dirty="0" smtClean="0">
                <a:solidFill>
                  <a:schemeClr val="tx1"/>
                </a:solidFill>
              </a:rPr>
              <a:t>compléments + </a:t>
            </a:r>
            <a:r>
              <a:rPr lang="fr-FR" sz="1400" b="1" dirty="0">
                <a:solidFill>
                  <a:schemeClr val="tx1"/>
                </a:solidFill>
              </a:rPr>
              <a:t>2 cycles de 7j puis abandon sans réponse ou </a:t>
            </a:r>
            <a:r>
              <a:rPr lang="fr-FR" sz="1400" b="1" dirty="0" smtClean="0">
                <a:solidFill>
                  <a:schemeClr val="tx1"/>
                </a:solidFill>
              </a:rPr>
              <a:t>incomplète</a:t>
            </a:r>
          </a:p>
          <a:p>
            <a:pPr lvl="0"/>
            <a:r>
              <a:rPr lang="fr-FR" sz="1400" dirty="0">
                <a:solidFill>
                  <a:schemeClr val="tx1"/>
                </a:solidFill>
              </a:rPr>
              <a:t>ACE, ACT et ACD : 30j a</a:t>
            </a:r>
            <a:r>
              <a:rPr lang="fr-FR" sz="1400" dirty="0">
                <a:solidFill>
                  <a:srgbClr val="000000"/>
                </a:solidFill>
              </a:rPr>
              <a:t>près « notification </a:t>
            </a:r>
            <a:r>
              <a:rPr lang="fr-FR" sz="1400" dirty="0" smtClean="0">
                <a:solidFill>
                  <a:srgbClr val="000000"/>
                </a:solidFill>
              </a:rPr>
              <a:t>correctement </a:t>
            </a:r>
            <a:r>
              <a:rPr lang="fr-FR" sz="1400" dirty="0">
                <a:solidFill>
                  <a:srgbClr val="000000"/>
                </a:solidFill>
              </a:rPr>
              <a:t>complétée » pour prendre décision </a:t>
            </a:r>
          </a:p>
          <a:p>
            <a:pPr lvl="0"/>
            <a:r>
              <a:rPr lang="fr-FR" sz="1400" dirty="0">
                <a:solidFill>
                  <a:srgbClr val="000000"/>
                </a:solidFill>
              </a:rPr>
              <a:t>ACT consentement tacite : </a:t>
            </a:r>
            <a:r>
              <a:rPr lang="fr-FR" sz="1400" dirty="0" smtClean="0">
                <a:solidFill>
                  <a:srgbClr val="000000"/>
                </a:solidFill>
              </a:rPr>
              <a:t>30j</a:t>
            </a:r>
            <a:endParaRPr lang="fr-FR" sz="1400" dirty="0">
              <a:solidFill>
                <a:srgbClr val="000000"/>
              </a:solidFill>
            </a:endParaRPr>
          </a:p>
        </p:txBody>
      </p:sp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1331640" y="287992"/>
            <a:ext cx="5904656" cy="77768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lIns="90000" tIns="45000" rIns="90000" bIns="4500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Font typeface="Arial" pitchFamily="34" charset="0"/>
              <a:buNone/>
              <a:defRPr sz="105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2000" indent="-72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 sz="9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72000" algn="l" defTabSz="914400" rtl="0" eaLnBrk="1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SzPct val="100000"/>
              <a:buFont typeface="Arial" pitchFamily="34" charset="0"/>
              <a:buChar char="•"/>
              <a:defRPr sz="8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12000" indent="-72000" algn="l" defTabSz="914400" rtl="0" eaLnBrk="1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SzPct val="100000"/>
              <a:buFont typeface="Arial" pitchFamily="34" charset="0"/>
              <a:buChar char="•"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28000" indent="-72000" algn="l" defTabSz="914400" rtl="0" eaLnBrk="1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SzPct val="100000"/>
              <a:buFont typeface="Arial" pitchFamily="34" charset="0"/>
              <a:buChar char="•"/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spcAft>
                <a:spcPts val="0"/>
              </a:spcAft>
            </a:pPr>
            <a:r>
              <a:rPr lang="fr-FR" sz="1800" b="1" dirty="0">
                <a:solidFill>
                  <a:srgbClr val="000000"/>
                </a:solidFill>
              </a:rPr>
              <a:t>T</a:t>
            </a:r>
            <a:r>
              <a:rPr lang="fr-FR" sz="1800" b="1" dirty="0" smtClean="0">
                <a:solidFill>
                  <a:srgbClr val="000000"/>
                </a:solidFill>
              </a:rPr>
              <a:t>ransferts </a:t>
            </a:r>
            <a:r>
              <a:rPr lang="fr-FR" sz="1800" b="1" dirty="0">
                <a:solidFill>
                  <a:srgbClr val="000000"/>
                </a:solidFill>
              </a:rPr>
              <a:t>intra UE </a:t>
            </a:r>
            <a:r>
              <a:rPr lang="fr-FR" sz="1800" b="1" dirty="0" smtClean="0">
                <a:solidFill>
                  <a:srgbClr val="000000"/>
                </a:solidFill>
              </a:rPr>
              <a:t>: </a:t>
            </a:r>
            <a:r>
              <a:rPr kumimoji="0" lang="fr-FR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rianne"/>
                <a:ea typeface="+mn-ea"/>
                <a:cs typeface="+mn-cs"/>
              </a:rPr>
              <a:t>Procédure de notification  </a:t>
            </a:r>
            <a:r>
              <a:rPr kumimoji="0" lang="fr-FR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rianne"/>
                <a:ea typeface="+mn-ea"/>
                <a:cs typeface="+mn-cs"/>
              </a:rPr>
              <a:t>Délais si dossier </a:t>
            </a:r>
            <a:r>
              <a:rPr kumimoji="0" lang="fr-FR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rianne"/>
                <a:ea typeface="+mn-ea"/>
                <a:cs typeface="+mn-cs"/>
              </a:rPr>
              <a:t>incomplet</a:t>
            </a:r>
            <a:endParaRPr lang="fr-FR" sz="1200" b="1" dirty="0">
              <a:solidFill>
                <a:srgbClr val="000000"/>
              </a:solidFill>
            </a:endParaRPr>
          </a:p>
          <a:p>
            <a:pPr algn="ctr">
              <a:defRPr/>
            </a:pPr>
            <a:endParaRPr kumimoji="0" lang="fr-FR" sz="20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ariann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6268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Espace réservé du texte 2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lvl="0" indent="0" hangingPunct="0"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fr-FR" sz="800" dirty="0">
                <a:solidFill>
                  <a:srgbClr val="4C4C4C"/>
                </a:solidFill>
                <a:latin typeface="Arial" pitchFamily="2"/>
                <a:ea typeface="SimSun" pitchFamily="34"/>
                <a:cs typeface="SimSun" pitchFamily="34"/>
              </a:rPr>
              <a:t>Règlement transferts de déchets</a:t>
            </a:r>
          </a:p>
          <a:p>
            <a:pPr marL="0" lvl="0" indent="0" hangingPunct="0"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fr-FR" sz="800" dirty="0" smtClean="0">
                <a:solidFill>
                  <a:srgbClr val="4C4C4C"/>
                </a:solidFill>
                <a:latin typeface="Arial" pitchFamily="2"/>
                <a:ea typeface="SimSun" pitchFamily="34"/>
                <a:cs typeface="SimSun" pitchFamily="34"/>
              </a:rPr>
              <a:t>Cadre actuel</a:t>
            </a:r>
            <a:endParaRPr lang="fr-FR" sz="800" dirty="0">
              <a:solidFill>
                <a:srgbClr val="4C4C4C"/>
              </a:solidFill>
              <a:latin typeface="Arial" pitchFamily="2"/>
              <a:ea typeface="SimSun" pitchFamily="34"/>
              <a:cs typeface="SimSun" pitchFamily="34"/>
            </a:endParaRPr>
          </a:p>
          <a:p>
            <a:pPr marL="0" indent="0">
              <a:buNone/>
            </a:pPr>
            <a:endParaRPr lang="fr-FR" dirty="0"/>
          </a:p>
        </p:txBody>
      </p:sp>
      <p:sp>
        <p:nvSpPr>
          <p:cNvPr id="8" name="Espace réservé de la date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fr-FR" cap="all" dirty="0" smtClean="0"/>
              <a:t>21/11/2023</a:t>
            </a:r>
            <a:endParaRPr lang="fr-FR" cap="all" dirty="0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Journée de rencontre PNTTD / professionnels des déchets</a:t>
            </a:r>
            <a:endParaRPr lang="fr-FR" dirty="0"/>
          </a:p>
        </p:txBody>
      </p:sp>
      <p:sp>
        <p:nvSpPr>
          <p:cNvPr id="12" name="Espace réservé du numéro de diapositive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122C9-A0B9-462F-8757-0847AD287B63}" type="slidenum">
              <a:rPr lang="fr-FR" smtClean="0"/>
              <a:pPr/>
              <a:t>2</a:t>
            </a:fld>
            <a:endParaRPr lang="fr-FR" dirty="0"/>
          </a:p>
        </p:txBody>
      </p:sp>
      <p:sp>
        <p:nvSpPr>
          <p:cNvPr id="13" name="Text Box 2"/>
          <p:cNvSpPr txBox="1">
            <a:spLocks noGrp="1" noChangeArrowheads="1"/>
          </p:cNvSpPr>
          <p:nvPr>
            <p:ph idx="14"/>
          </p:nvPr>
        </p:nvSpPr>
        <p:spPr bwMode="auto">
          <a:xfrm>
            <a:off x="346117" y="1050343"/>
            <a:ext cx="8424000" cy="407311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r>
              <a:rPr lang="fr-FR" sz="1700" dirty="0"/>
              <a:t>Le </a:t>
            </a:r>
            <a:r>
              <a:rPr lang="fr-FR" sz="1700" dirty="0" smtClean="0"/>
              <a:t>RTD du 1013/2006 est une déclinaison au niveau UE 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700" dirty="0" smtClean="0"/>
              <a:t>Convention </a:t>
            </a:r>
            <a:r>
              <a:rPr lang="fr-FR" sz="1700" dirty="0"/>
              <a:t>de Bâle (22/03/89) </a:t>
            </a:r>
            <a:endParaRPr lang="fr-FR" sz="17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700" dirty="0" smtClean="0"/>
              <a:t>Décision </a:t>
            </a:r>
            <a:r>
              <a:rPr lang="fr-FR" sz="1700" dirty="0"/>
              <a:t>OCDE sur les transferts de déchets pour valorisation (30/03/1992).</a:t>
            </a:r>
          </a:p>
          <a:p>
            <a:endParaRPr lang="fr-FR" sz="1000" dirty="0"/>
          </a:p>
          <a:p>
            <a:r>
              <a:rPr lang="fr-FR" sz="1700" dirty="0" smtClean="0"/>
              <a:t>Modalités de </a:t>
            </a:r>
            <a:r>
              <a:rPr lang="fr-FR" sz="1700" dirty="0"/>
              <a:t>transferts transfrontaliers </a:t>
            </a:r>
            <a:r>
              <a:rPr lang="fr-FR" sz="1700" dirty="0" smtClean="0"/>
              <a:t>déchets </a:t>
            </a:r>
            <a:r>
              <a:rPr lang="fr-FR" sz="1700" dirty="0"/>
              <a:t>:</a:t>
            </a:r>
          </a:p>
          <a:p>
            <a:pPr marL="432000" indent="-285750">
              <a:buFont typeface="Arial" panose="020B0604020202020204" pitchFamily="34" charset="0"/>
              <a:buChar char="•"/>
            </a:pPr>
            <a:r>
              <a:rPr lang="fr-FR" sz="1700" dirty="0" smtClean="0"/>
              <a:t>Etats </a:t>
            </a:r>
            <a:r>
              <a:rPr lang="fr-FR" sz="1700" dirty="0"/>
              <a:t>membres entre </a:t>
            </a:r>
            <a:r>
              <a:rPr lang="fr-FR" sz="1700" dirty="0" smtClean="0"/>
              <a:t>eux</a:t>
            </a:r>
            <a:endParaRPr lang="fr-FR" sz="1700" dirty="0"/>
          </a:p>
          <a:p>
            <a:pPr marL="432000" indent="-285750">
              <a:buFont typeface="Arial" panose="020B0604020202020204" pitchFamily="34" charset="0"/>
              <a:buChar char="•"/>
            </a:pPr>
            <a:r>
              <a:rPr lang="fr-FR" sz="1700" dirty="0" smtClean="0"/>
              <a:t>Etats </a:t>
            </a:r>
            <a:r>
              <a:rPr lang="fr-FR" sz="1700" dirty="0"/>
              <a:t>membres avec les pays </a:t>
            </a:r>
            <a:r>
              <a:rPr lang="fr-FR" sz="1700" dirty="0" smtClean="0"/>
              <a:t>tiers </a:t>
            </a:r>
            <a:endParaRPr lang="fr-FR" sz="1700" dirty="0"/>
          </a:p>
          <a:p>
            <a:pPr marL="432000" indent="-285750">
              <a:buFont typeface="Arial" panose="020B0604020202020204" pitchFamily="34" charset="0"/>
              <a:buChar char="•"/>
            </a:pPr>
            <a:endParaRPr lang="fr-FR" sz="1000" dirty="0"/>
          </a:p>
          <a:p>
            <a:r>
              <a:rPr lang="fr-FR" sz="1700" dirty="0" smtClean="0"/>
              <a:t>Mouvements de </a:t>
            </a:r>
            <a:r>
              <a:rPr lang="fr-FR" sz="1700" dirty="0"/>
              <a:t>déchets dangereux et non </a:t>
            </a:r>
            <a:r>
              <a:rPr lang="fr-FR" sz="1700" dirty="0" smtClean="0"/>
              <a:t>dangereux 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700" dirty="0" smtClean="0">
                <a:solidFill>
                  <a:prstClr val="black"/>
                </a:solidFill>
              </a:rPr>
              <a:t>Information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700" dirty="0" smtClean="0">
                <a:solidFill>
                  <a:prstClr val="black"/>
                </a:solidFill>
              </a:rPr>
              <a:t>Notification</a:t>
            </a:r>
            <a:endParaRPr lang="fr-FR" sz="1700" dirty="0">
              <a:solidFill>
                <a:prstClr val="black"/>
              </a:solidFill>
            </a:endParaRP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 rotWithShape="1">
          <a:blip r:embed="rId2"/>
          <a:srcRect l="14479"/>
          <a:stretch/>
        </p:blipFill>
        <p:spPr>
          <a:xfrm>
            <a:off x="5796136" y="4022646"/>
            <a:ext cx="2592288" cy="655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818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Espace réservé du texte 2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lvl="0" indent="0" hangingPunct="0"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fr-FR" sz="800" dirty="0" smtClean="0">
                <a:solidFill>
                  <a:srgbClr val="4C4C4C"/>
                </a:solidFill>
                <a:latin typeface="Arial" pitchFamily="2"/>
                <a:ea typeface="SimSun" pitchFamily="34"/>
                <a:cs typeface="SimSun" pitchFamily="34"/>
              </a:rPr>
              <a:t>Révision du Règlement </a:t>
            </a:r>
            <a:r>
              <a:rPr lang="fr-FR" sz="800" dirty="0">
                <a:solidFill>
                  <a:srgbClr val="4C4C4C"/>
                </a:solidFill>
                <a:latin typeface="Arial" pitchFamily="2"/>
                <a:ea typeface="SimSun" pitchFamily="34"/>
                <a:cs typeface="SimSun" pitchFamily="34"/>
              </a:rPr>
              <a:t>transferts </a:t>
            </a:r>
            <a:r>
              <a:rPr lang="fr-FR" sz="800" dirty="0" smtClean="0">
                <a:solidFill>
                  <a:srgbClr val="4C4C4C"/>
                </a:solidFill>
                <a:latin typeface="Arial" pitchFamily="2"/>
                <a:ea typeface="SimSun" pitchFamily="34"/>
                <a:cs typeface="SimSun" pitchFamily="34"/>
              </a:rPr>
              <a:t>de </a:t>
            </a:r>
            <a:r>
              <a:rPr lang="fr-FR" sz="800" dirty="0">
                <a:solidFill>
                  <a:srgbClr val="4C4C4C"/>
                </a:solidFill>
                <a:latin typeface="Arial" pitchFamily="2"/>
                <a:ea typeface="SimSun" pitchFamily="34"/>
                <a:cs typeface="SimSun" pitchFamily="34"/>
              </a:rPr>
              <a:t>déchets</a:t>
            </a:r>
          </a:p>
          <a:p>
            <a:pPr marL="0" indent="0">
              <a:buNone/>
            </a:pPr>
            <a:endParaRPr lang="fr-FR" dirty="0"/>
          </a:p>
        </p:txBody>
      </p:sp>
      <p:sp>
        <p:nvSpPr>
          <p:cNvPr id="8" name="Espace réservé de la date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750" b="1" i="0" u="none" strike="noStrike" kern="1200" cap="all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rianne"/>
                <a:ea typeface="+mn-ea"/>
                <a:cs typeface="+mn-cs"/>
              </a:rPr>
              <a:t>21/11/2023</a:t>
            </a:r>
            <a:endParaRPr kumimoji="0" lang="fr-FR" sz="750" b="1" i="0" u="none" strike="noStrike" kern="1200" cap="all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arianne"/>
              <a:ea typeface="+mn-ea"/>
              <a:cs typeface="+mn-cs"/>
            </a:endParaRPr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75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rianne"/>
                <a:ea typeface="+mn-ea"/>
                <a:cs typeface="+mn-cs"/>
              </a:rPr>
              <a:t>Journée de rencontre PNTTD / professionnels des déchets</a:t>
            </a:r>
            <a:endParaRPr kumimoji="0" lang="fr-FR" sz="75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arianne"/>
              <a:ea typeface="+mn-ea"/>
              <a:cs typeface="+mn-cs"/>
            </a:endParaRPr>
          </a:p>
        </p:txBody>
      </p:sp>
      <p:sp>
        <p:nvSpPr>
          <p:cNvPr id="12" name="Espace réservé du numéro de diapositive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3122C9-A0B9-462F-8757-0847AD287B63}" type="slidenum">
              <a:rPr kumimoji="0" lang="fr-FR" sz="75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rianne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fr-FR" sz="75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arianne"/>
              <a:ea typeface="+mn-ea"/>
              <a:cs typeface="+mn-cs"/>
            </a:endParaRPr>
          </a:p>
        </p:txBody>
      </p:sp>
      <p:sp>
        <p:nvSpPr>
          <p:cNvPr id="11" name="Rectangle à coins arrondis 10"/>
          <p:cNvSpPr/>
          <p:nvPr/>
        </p:nvSpPr>
        <p:spPr>
          <a:xfrm>
            <a:off x="971600" y="1219086"/>
            <a:ext cx="7632848" cy="99262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arianne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1600" dirty="0">
              <a:solidFill>
                <a:srgbClr val="000000"/>
              </a:solidFill>
              <a:latin typeface="Marianne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arianne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rianne"/>
                <a:ea typeface="+mn-ea"/>
                <a:cs typeface="+mn-cs"/>
              </a:rPr>
              <a:t>RUP vers métropole : aucune disposition</a:t>
            </a:r>
            <a:r>
              <a:rPr kumimoji="0" lang="fr-FR" sz="16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rianne"/>
                <a:ea typeface="+mn-ea"/>
                <a:cs typeface="+mn-cs"/>
              </a:rPr>
              <a:t> spécifique si transit par EM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arianne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arianne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arianne"/>
              <a:ea typeface="+mn-ea"/>
              <a:cs typeface="+mn-cs"/>
            </a:endParaRPr>
          </a:p>
        </p:txBody>
      </p:sp>
      <p:sp>
        <p:nvSpPr>
          <p:cNvPr id="14" name="Rectangle à coins arrondis 13"/>
          <p:cNvSpPr/>
          <p:nvPr/>
        </p:nvSpPr>
        <p:spPr>
          <a:xfrm>
            <a:off x="971600" y="2477200"/>
            <a:ext cx="7632848" cy="1500323"/>
          </a:xfrm>
          <a:prstGeom prst="round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600" b="1" dirty="0" smtClean="0">
                <a:solidFill>
                  <a:srgbClr val="000000"/>
                </a:solidFill>
              </a:rPr>
              <a:t>Si </a:t>
            </a:r>
            <a:r>
              <a:rPr lang="fr-FR" sz="1600" b="1" dirty="0">
                <a:solidFill>
                  <a:srgbClr val="000000"/>
                </a:solidFill>
              </a:rPr>
              <a:t>aucune objection </a:t>
            </a:r>
            <a:r>
              <a:rPr lang="fr-FR" sz="1600" b="1" dirty="0" smtClean="0">
                <a:solidFill>
                  <a:srgbClr val="000000"/>
                </a:solidFill>
              </a:rPr>
              <a:t>de ACT EM </a:t>
            </a:r>
            <a:r>
              <a:rPr lang="fr-FR" sz="1600" dirty="0" smtClean="0">
                <a:solidFill>
                  <a:srgbClr val="000000"/>
                </a:solidFill>
              </a:rPr>
              <a:t>dans </a:t>
            </a:r>
            <a:r>
              <a:rPr lang="fr-FR" sz="1600" dirty="0">
                <a:solidFill>
                  <a:srgbClr val="000000"/>
                </a:solidFill>
              </a:rPr>
              <a:t>les </a:t>
            </a:r>
            <a:r>
              <a:rPr lang="fr-FR" sz="1600" b="1" dirty="0">
                <a:solidFill>
                  <a:srgbClr val="000000"/>
                </a:solidFill>
              </a:rPr>
              <a:t>7j </a:t>
            </a:r>
            <a:r>
              <a:rPr lang="fr-FR" sz="1600" dirty="0">
                <a:solidFill>
                  <a:srgbClr val="000000"/>
                </a:solidFill>
              </a:rPr>
              <a:t>suivant </a:t>
            </a:r>
            <a:r>
              <a:rPr lang="fr-FR" sz="1600" dirty="0" smtClean="0">
                <a:solidFill>
                  <a:srgbClr val="000000"/>
                </a:solidFill>
              </a:rPr>
              <a:t>réception «</a:t>
            </a:r>
            <a:r>
              <a:rPr lang="fr-FR" sz="1600" dirty="0">
                <a:solidFill>
                  <a:srgbClr val="000000"/>
                </a:solidFill>
              </a:rPr>
              <a:t> notification correctement complétée </a:t>
            </a:r>
            <a:r>
              <a:rPr lang="fr-FR" sz="1600" dirty="0" smtClean="0">
                <a:solidFill>
                  <a:srgbClr val="000000"/>
                </a:solidFill>
              </a:rPr>
              <a:t>»</a:t>
            </a:r>
            <a:r>
              <a:rPr lang="fr-FR" sz="1600" dirty="0">
                <a:solidFill>
                  <a:srgbClr val="000000"/>
                </a:solidFill>
              </a:rPr>
              <a:t> ACE/ACD </a:t>
            </a:r>
            <a:r>
              <a:rPr lang="fr-FR" sz="1600" dirty="0" smtClean="0">
                <a:solidFill>
                  <a:srgbClr val="000000"/>
                </a:solidFill>
              </a:rPr>
              <a:t>=&gt; </a:t>
            </a:r>
            <a:r>
              <a:rPr lang="fr-FR" sz="1600" b="1" dirty="0" smtClean="0">
                <a:solidFill>
                  <a:srgbClr val="000000"/>
                </a:solidFill>
              </a:rPr>
              <a:t>Consentement </a:t>
            </a:r>
            <a:r>
              <a:rPr lang="fr-FR" sz="1600" b="1" dirty="0">
                <a:solidFill>
                  <a:srgbClr val="000000"/>
                </a:solidFill>
              </a:rPr>
              <a:t>tacite </a:t>
            </a:r>
            <a:r>
              <a:rPr lang="fr-FR" sz="1600" dirty="0" smtClean="0">
                <a:solidFill>
                  <a:srgbClr val="000000"/>
                </a:solidFill>
              </a:rPr>
              <a:t>ACT EM</a:t>
            </a:r>
            <a:endParaRPr lang="fr-FR" sz="1600" dirty="0">
              <a:solidFill>
                <a:srgbClr val="000000"/>
              </a:solidFill>
            </a:endParaRPr>
          </a:p>
        </p:txBody>
      </p:sp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1372232" y="483519"/>
            <a:ext cx="6656151" cy="43204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lIns="90000" tIns="45000" rIns="90000" bIns="4500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Font typeface="Arial" pitchFamily="34" charset="0"/>
              <a:buNone/>
              <a:defRPr sz="105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2000" indent="-72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 sz="9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72000" algn="l" defTabSz="914400" rtl="0" eaLnBrk="1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SzPct val="100000"/>
              <a:buFont typeface="Arial" pitchFamily="34" charset="0"/>
              <a:buChar char="•"/>
              <a:defRPr sz="8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12000" indent="-72000" algn="l" defTabSz="914400" rtl="0" eaLnBrk="1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SzPct val="100000"/>
              <a:buFont typeface="Arial" pitchFamily="34" charset="0"/>
              <a:buChar char="•"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28000" indent="-72000" algn="l" defTabSz="914400" rtl="0" eaLnBrk="1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SzPct val="100000"/>
              <a:buFont typeface="Arial" pitchFamily="34" charset="0"/>
              <a:buChar char="•"/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800" b="1" dirty="0" smtClean="0"/>
              <a:t>Régions </a:t>
            </a:r>
            <a:r>
              <a:rPr lang="fr-FR" sz="1800" b="1" dirty="0"/>
              <a:t>Ultra </a:t>
            </a:r>
            <a:r>
              <a:rPr lang="fr-FR" sz="1800" b="1" dirty="0" smtClean="0"/>
              <a:t>Périphériques : Procédure </a:t>
            </a:r>
            <a:r>
              <a:rPr lang="fr-FR" sz="1800" b="1" dirty="0"/>
              <a:t>notification </a:t>
            </a:r>
            <a:r>
              <a:rPr lang="fr-FR" sz="1800" dirty="0" smtClean="0"/>
              <a:t> </a:t>
            </a:r>
            <a:endParaRPr lang="fr-FR" sz="1800" b="1" dirty="0"/>
          </a:p>
        </p:txBody>
      </p:sp>
    </p:spTree>
    <p:extLst>
      <p:ext uri="{BB962C8B-B14F-4D97-AF65-F5344CB8AC3E}">
        <p14:creationId xmlns:p14="http://schemas.microsoft.com/office/powerpoint/2010/main" val="1824958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Espace réservé du texte 2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lvl="0" indent="0" hangingPunct="0"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fr-FR" sz="800" dirty="0" smtClean="0">
                <a:solidFill>
                  <a:srgbClr val="4C4C4C"/>
                </a:solidFill>
                <a:latin typeface="Arial" pitchFamily="2"/>
                <a:ea typeface="SimSun" pitchFamily="34"/>
                <a:cs typeface="SimSun" pitchFamily="34"/>
              </a:rPr>
              <a:t>Révision du Règlement </a:t>
            </a:r>
            <a:r>
              <a:rPr lang="fr-FR" sz="800" dirty="0">
                <a:solidFill>
                  <a:srgbClr val="4C4C4C"/>
                </a:solidFill>
                <a:latin typeface="Arial" pitchFamily="2"/>
                <a:ea typeface="SimSun" pitchFamily="34"/>
                <a:cs typeface="SimSun" pitchFamily="34"/>
              </a:rPr>
              <a:t>transferts </a:t>
            </a:r>
            <a:r>
              <a:rPr lang="fr-FR" sz="800" dirty="0" smtClean="0">
                <a:solidFill>
                  <a:srgbClr val="4C4C4C"/>
                </a:solidFill>
                <a:latin typeface="Arial" pitchFamily="2"/>
                <a:ea typeface="SimSun" pitchFamily="34"/>
                <a:cs typeface="SimSun" pitchFamily="34"/>
              </a:rPr>
              <a:t>de </a:t>
            </a:r>
            <a:r>
              <a:rPr lang="fr-FR" sz="800" dirty="0">
                <a:solidFill>
                  <a:srgbClr val="4C4C4C"/>
                </a:solidFill>
                <a:latin typeface="Arial" pitchFamily="2"/>
                <a:ea typeface="SimSun" pitchFamily="34"/>
                <a:cs typeface="SimSun" pitchFamily="34"/>
              </a:rPr>
              <a:t>déchets</a:t>
            </a:r>
          </a:p>
          <a:p>
            <a:pPr marL="0" indent="0">
              <a:buNone/>
            </a:pPr>
            <a:endParaRPr lang="fr-FR" dirty="0"/>
          </a:p>
        </p:txBody>
      </p:sp>
      <p:sp>
        <p:nvSpPr>
          <p:cNvPr id="8" name="Espace réservé de la date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750" b="1" i="0" u="none" strike="noStrike" kern="1200" cap="all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rianne"/>
                <a:ea typeface="+mn-ea"/>
                <a:cs typeface="+mn-cs"/>
              </a:rPr>
              <a:t>21/11/2023</a:t>
            </a:r>
            <a:endParaRPr kumimoji="0" lang="fr-FR" sz="750" b="1" i="0" u="none" strike="noStrike" kern="1200" cap="all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arianne"/>
              <a:ea typeface="+mn-ea"/>
              <a:cs typeface="+mn-cs"/>
            </a:endParaRPr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75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rianne"/>
                <a:ea typeface="+mn-ea"/>
                <a:cs typeface="+mn-cs"/>
              </a:rPr>
              <a:t>Journée de rencontre PNTTD / professionnels des déchets</a:t>
            </a:r>
            <a:endParaRPr kumimoji="0" lang="fr-FR" sz="75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arianne"/>
              <a:ea typeface="+mn-ea"/>
              <a:cs typeface="+mn-cs"/>
            </a:endParaRPr>
          </a:p>
        </p:txBody>
      </p:sp>
      <p:sp>
        <p:nvSpPr>
          <p:cNvPr id="12" name="Espace réservé du numéro de diapositive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3122C9-A0B9-462F-8757-0847AD287B63}" type="slidenum">
              <a:rPr kumimoji="0" lang="fr-FR" sz="75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rianne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fr-FR" sz="75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arianne"/>
              <a:ea typeface="+mn-ea"/>
              <a:cs typeface="+mn-cs"/>
            </a:endParaRPr>
          </a:p>
        </p:txBody>
      </p:sp>
      <p:sp>
        <p:nvSpPr>
          <p:cNvPr id="11" name="Rectangle à coins arrondis 10"/>
          <p:cNvSpPr/>
          <p:nvPr/>
        </p:nvSpPr>
        <p:spPr>
          <a:xfrm>
            <a:off x="571465" y="1275606"/>
            <a:ext cx="8032983" cy="108012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arianne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arianne"/>
              <a:ea typeface="+mn-ea"/>
              <a:cs typeface="+mn-cs"/>
            </a:endParaRPr>
          </a:p>
        </p:txBody>
      </p:sp>
      <p:sp>
        <p:nvSpPr>
          <p:cNvPr id="14" name="Rectangle à coins arrondis 13"/>
          <p:cNvSpPr/>
          <p:nvPr/>
        </p:nvSpPr>
        <p:spPr>
          <a:xfrm>
            <a:off x="564328" y="2715766"/>
            <a:ext cx="8040120" cy="1534264"/>
          </a:xfrm>
          <a:prstGeom prst="round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fr-FR" sz="1600" dirty="0" smtClean="0">
                <a:solidFill>
                  <a:srgbClr val="000000"/>
                </a:solidFill>
              </a:rPr>
              <a:t>Vers </a:t>
            </a:r>
            <a:r>
              <a:rPr lang="fr-FR" sz="1600" b="1" dirty="0" smtClean="0">
                <a:solidFill>
                  <a:srgbClr val="000000"/>
                </a:solidFill>
              </a:rPr>
              <a:t>mode </a:t>
            </a:r>
            <a:r>
              <a:rPr lang="fr-FR" sz="1600" b="1" dirty="0">
                <a:solidFill>
                  <a:srgbClr val="000000"/>
                </a:solidFill>
              </a:rPr>
              <a:t>calcul harmonisé </a:t>
            </a:r>
            <a:r>
              <a:rPr lang="fr-FR" sz="1600" b="1" dirty="0" smtClean="0">
                <a:solidFill>
                  <a:srgbClr val="000000"/>
                </a:solidFill>
              </a:rPr>
              <a:t>entre EM </a:t>
            </a:r>
            <a:r>
              <a:rPr lang="fr-FR" sz="1600" dirty="0" smtClean="0">
                <a:solidFill>
                  <a:srgbClr val="000000"/>
                </a:solidFill>
              </a:rPr>
              <a:t>par Commission :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r-FR" sz="1600" dirty="0" smtClean="0">
                <a:solidFill>
                  <a:srgbClr val="000000"/>
                </a:solidFill>
              </a:rPr>
              <a:t>Evaluation méthode </a:t>
            </a:r>
            <a:r>
              <a:rPr lang="fr-FR" sz="1600" dirty="0">
                <a:solidFill>
                  <a:srgbClr val="000000"/>
                </a:solidFill>
              </a:rPr>
              <a:t>de calcul </a:t>
            </a:r>
            <a:r>
              <a:rPr lang="fr-FR" sz="1600" dirty="0" smtClean="0">
                <a:solidFill>
                  <a:srgbClr val="000000"/>
                </a:solidFill>
              </a:rPr>
              <a:t>simple et </a:t>
            </a:r>
            <a:r>
              <a:rPr lang="fr-FR" sz="1600" dirty="0">
                <a:solidFill>
                  <a:srgbClr val="000000"/>
                </a:solidFill>
              </a:rPr>
              <a:t>harmonisée </a:t>
            </a:r>
            <a:endParaRPr lang="fr-FR" sz="1600" b="1" dirty="0" smtClean="0">
              <a:solidFill>
                <a:srgbClr val="FFC000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r-FR" sz="1600" dirty="0" smtClean="0">
                <a:solidFill>
                  <a:srgbClr val="000000"/>
                </a:solidFill>
              </a:rPr>
              <a:t>Le cas échéant acte exécution calcul </a:t>
            </a:r>
            <a:r>
              <a:rPr lang="fr-FR" sz="1600" dirty="0" smtClean="0">
                <a:solidFill>
                  <a:srgbClr val="000000"/>
                </a:solidFill>
              </a:rPr>
              <a:t>harmonisé</a:t>
            </a:r>
            <a:endParaRPr lang="fr-FR" sz="1600" b="1" dirty="0">
              <a:solidFill>
                <a:srgbClr val="FFC000"/>
              </a:solidFill>
            </a:endParaRPr>
          </a:p>
        </p:txBody>
      </p:sp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1259632" y="540000"/>
            <a:ext cx="6696744" cy="67246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lIns="90000" tIns="45000" rIns="90000" bIns="4500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Font typeface="Arial" pitchFamily="34" charset="0"/>
              <a:buNone/>
              <a:defRPr sz="105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2000" indent="-72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 sz="9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72000" algn="l" defTabSz="914400" rtl="0" eaLnBrk="1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SzPct val="100000"/>
              <a:buFont typeface="Arial" pitchFamily="34" charset="0"/>
              <a:buChar char="•"/>
              <a:defRPr sz="8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12000" indent="-72000" algn="l" defTabSz="914400" rtl="0" eaLnBrk="1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SzPct val="100000"/>
              <a:buFont typeface="Arial" pitchFamily="34" charset="0"/>
              <a:buChar char="•"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28000" indent="-72000" algn="l" defTabSz="914400" rtl="0" eaLnBrk="1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SzPct val="100000"/>
              <a:buFont typeface="Arial" pitchFamily="34" charset="0"/>
              <a:buChar char="•"/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800" b="1" dirty="0" smtClean="0"/>
              <a:t>Garantie financière </a:t>
            </a:r>
            <a:r>
              <a:rPr lang="fr-FR" sz="2000" b="1" dirty="0"/>
              <a:t>: </a:t>
            </a:r>
            <a:r>
              <a:rPr lang="fr-FR" sz="1800" b="1" dirty="0"/>
              <a:t>Procédure </a:t>
            </a:r>
            <a:r>
              <a:rPr lang="fr-FR" sz="1800" b="1" dirty="0" smtClean="0"/>
              <a:t>notification</a:t>
            </a:r>
            <a:endParaRPr lang="fr-FR" sz="1100" b="1" dirty="0">
              <a:solidFill>
                <a:srgbClr val="000000"/>
              </a:solidFill>
            </a:endParaRPr>
          </a:p>
          <a:p>
            <a:pPr algn="ctr"/>
            <a:r>
              <a:rPr lang="fr-FR" sz="1800" b="1" dirty="0" smtClean="0"/>
              <a:t> </a:t>
            </a:r>
          </a:p>
          <a:p>
            <a:endParaRPr lang="fr-FR" sz="1900" dirty="0" smtClean="0">
              <a:solidFill>
                <a:prstClr val="black"/>
              </a:solidFill>
              <a:latin typeface="Calibri" panose="020F0502020204030204"/>
            </a:endParaRPr>
          </a:p>
          <a:p>
            <a:endParaRPr lang="fr-FR" sz="19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36336" y="1345133"/>
            <a:ext cx="7536064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fr-FR" sz="1500" dirty="0" smtClean="0">
                <a:solidFill>
                  <a:srgbClr val="000000"/>
                </a:solidFill>
              </a:rPr>
              <a:t>Chaque </a:t>
            </a:r>
            <a:r>
              <a:rPr lang="fr-FR" sz="1500" dirty="0">
                <a:solidFill>
                  <a:srgbClr val="000000"/>
                </a:solidFill>
              </a:rPr>
              <a:t>EM établi ses propres </a:t>
            </a:r>
            <a:r>
              <a:rPr lang="fr-FR" sz="1500" dirty="0" smtClean="0">
                <a:solidFill>
                  <a:srgbClr val="000000"/>
                </a:solidFill>
              </a:rPr>
              <a:t>règles de </a:t>
            </a:r>
            <a:r>
              <a:rPr lang="fr-FR" sz="1500" dirty="0">
                <a:solidFill>
                  <a:srgbClr val="000000"/>
                </a:solidFill>
              </a:rPr>
              <a:t>calcul pour sa GF :</a:t>
            </a:r>
          </a:p>
          <a:p>
            <a:pPr lvl="0"/>
            <a:endParaRPr lang="fr-FR" sz="1500" dirty="0">
              <a:solidFill>
                <a:srgbClr val="000000"/>
              </a:solidFill>
            </a:endParaRPr>
          </a:p>
          <a:p>
            <a:pPr lvl="0"/>
            <a:r>
              <a:rPr lang="fr-FR" sz="1500" dirty="0">
                <a:solidFill>
                  <a:srgbClr val="000000"/>
                </a:solidFill>
              </a:rPr>
              <a:t>FR </a:t>
            </a:r>
            <a:r>
              <a:rPr lang="fr-FR" sz="1500" dirty="0" smtClean="0">
                <a:solidFill>
                  <a:srgbClr val="000000"/>
                </a:solidFill>
              </a:rPr>
              <a:t>=&gt; GF = </a:t>
            </a:r>
            <a:r>
              <a:rPr lang="fr-FR" sz="1300" dirty="0" smtClean="0">
                <a:solidFill>
                  <a:srgbClr val="000000"/>
                </a:solidFill>
              </a:rPr>
              <a:t>(CT </a:t>
            </a:r>
            <a:r>
              <a:rPr lang="fr-FR" sz="1300" dirty="0">
                <a:solidFill>
                  <a:srgbClr val="000000"/>
                </a:solidFill>
              </a:rPr>
              <a:t>+ CTR + CS) x QA x </a:t>
            </a:r>
            <a:r>
              <a:rPr lang="fr-FR" sz="1300" dirty="0" smtClean="0">
                <a:solidFill>
                  <a:srgbClr val="000000"/>
                </a:solidFill>
              </a:rPr>
              <a:t>1,2</a:t>
            </a:r>
            <a:endParaRPr lang="fr-FR" sz="13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8418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Espace réservé du texte 2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lvl="0" indent="0" hangingPunct="0"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fr-FR" sz="800" dirty="0" smtClean="0">
                <a:solidFill>
                  <a:srgbClr val="4C4C4C"/>
                </a:solidFill>
                <a:latin typeface="Arial" pitchFamily="2"/>
                <a:ea typeface="SimSun" pitchFamily="34"/>
                <a:cs typeface="SimSun" pitchFamily="34"/>
              </a:rPr>
              <a:t>Révision du Règlement </a:t>
            </a:r>
            <a:r>
              <a:rPr lang="fr-FR" sz="800" dirty="0">
                <a:solidFill>
                  <a:srgbClr val="4C4C4C"/>
                </a:solidFill>
                <a:latin typeface="Arial" pitchFamily="2"/>
                <a:ea typeface="SimSun" pitchFamily="34"/>
                <a:cs typeface="SimSun" pitchFamily="34"/>
              </a:rPr>
              <a:t>transferts </a:t>
            </a:r>
            <a:r>
              <a:rPr lang="fr-FR" sz="800" dirty="0" smtClean="0">
                <a:solidFill>
                  <a:srgbClr val="4C4C4C"/>
                </a:solidFill>
                <a:latin typeface="Arial" pitchFamily="2"/>
                <a:ea typeface="SimSun" pitchFamily="34"/>
                <a:cs typeface="SimSun" pitchFamily="34"/>
              </a:rPr>
              <a:t>de </a:t>
            </a:r>
            <a:r>
              <a:rPr lang="fr-FR" sz="800" dirty="0">
                <a:solidFill>
                  <a:srgbClr val="4C4C4C"/>
                </a:solidFill>
                <a:latin typeface="Arial" pitchFamily="2"/>
                <a:ea typeface="SimSun" pitchFamily="34"/>
                <a:cs typeface="SimSun" pitchFamily="34"/>
              </a:rPr>
              <a:t>déchets</a:t>
            </a:r>
          </a:p>
          <a:p>
            <a:pPr marL="0" indent="0">
              <a:buNone/>
            </a:pPr>
            <a:endParaRPr lang="fr-FR" dirty="0"/>
          </a:p>
        </p:txBody>
      </p:sp>
      <p:sp>
        <p:nvSpPr>
          <p:cNvPr id="8" name="Espace réservé de la date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750" b="1" i="0" u="none" strike="noStrike" kern="1200" cap="all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rianne"/>
                <a:ea typeface="+mn-ea"/>
                <a:cs typeface="+mn-cs"/>
              </a:rPr>
              <a:t>21/11/2023</a:t>
            </a:r>
            <a:endParaRPr kumimoji="0" lang="fr-FR" sz="750" b="1" i="0" u="none" strike="noStrike" kern="1200" cap="all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arianne"/>
              <a:ea typeface="+mn-ea"/>
              <a:cs typeface="+mn-cs"/>
            </a:endParaRPr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75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rianne"/>
                <a:ea typeface="+mn-ea"/>
                <a:cs typeface="+mn-cs"/>
              </a:rPr>
              <a:t>Journée de rencontre PNTTD / professionnels des déchets</a:t>
            </a:r>
            <a:endParaRPr kumimoji="0" lang="fr-FR" sz="75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arianne"/>
              <a:ea typeface="+mn-ea"/>
              <a:cs typeface="+mn-cs"/>
            </a:endParaRPr>
          </a:p>
        </p:txBody>
      </p:sp>
      <p:sp>
        <p:nvSpPr>
          <p:cNvPr id="12" name="Espace réservé du numéro de diapositive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3122C9-A0B9-462F-8757-0847AD287B63}" type="slidenum">
              <a:rPr kumimoji="0" lang="fr-FR" sz="75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rianne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fr-FR" sz="75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arianne"/>
              <a:ea typeface="+mn-ea"/>
              <a:cs typeface="+mn-cs"/>
            </a:endParaRPr>
          </a:p>
        </p:txBody>
      </p:sp>
      <p:sp>
        <p:nvSpPr>
          <p:cNvPr id="11" name="Rectangle à coins arrondis 10"/>
          <p:cNvSpPr/>
          <p:nvPr/>
        </p:nvSpPr>
        <p:spPr>
          <a:xfrm>
            <a:off x="755577" y="1270062"/>
            <a:ext cx="7776863" cy="85411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arianne"/>
              <a:ea typeface="+mn-ea"/>
              <a:cs typeface="+mn-cs"/>
            </a:endParaRPr>
          </a:p>
          <a:p>
            <a:pPr lvl="0"/>
            <a:r>
              <a:rPr lang="fr-FR" sz="1600" dirty="0">
                <a:solidFill>
                  <a:srgbClr val="000000"/>
                </a:solidFill>
              </a:rPr>
              <a:t>Chaque EM établi ses </a:t>
            </a:r>
            <a:r>
              <a:rPr lang="fr-FR" sz="1600" dirty="0" smtClean="0">
                <a:solidFill>
                  <a:srgbClr val="000000"/>
                </a:solidFill>
              </a:rPr>
              <a:t>propres règles</a:t>
            </a:r>
            <a:r>
              <a:rPr lang="fr-FR" sz="1600" dirty="0">
                <a:solidFill>
                  <a:srgbClr val="000000"/>
                </a:solidFill>
              </a:rPr>
              <a:t>, délais d’instruction, période </a:t>
            </a:r>
            <a:r>
              <a:rPr lang="fr-FR" sz="1600" dirty="0" smtClean="0">
                <a:solidFill>
                  <a:srgbClr val="000000"/>
                </a:solidFill>
              </a:rPr>
              <a:t>validité consentement préalable </a:t>
            </a:r>
            <a:endParaRPr lang="fr-FR" sz="1600" dirty="0">
              <a:solidFill>
                <a:srgbClr val="000000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arianne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arianne"/>
              <a:ea typeface="+mn-ea"/>
              <a:cs typeface="+mn-cs"/>
            </a:endParaRPr>
          </a:p>
        </p:txBody>
      </p:sp>
      <p:sp>
        <p:nvSpPr>
          <p:cNvPr id="14" name="Rectangle à coins arrondis 13"/>
          <p:cNvSpPr/>
          <p:nvPr/>
        </p:nvSpPr>
        <p:spPr>
          <a:xfrm>
            <a:off x="755577" y="2643758"/>
            <a:ext cx="7920880" cy="1981838"/>
          </a:xfrm>
          <a:prstGeom prst="round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r-FR" sz="1600" b="1" dirty="0" smtClean="0">
                <a:solidFill>
                  <a:schemeClr val="tx1"/>
                </a:solidFill>
              </a:rPr>
              <a:t>55j</a:t>
            </a:r>
            <a:r>
              <a:rPr lang="fr-FR" sz="1600" dirty="0" smtClean="0">
                <a:solidFill>
                  <a:schemeClr val="tx1"/>
                </a:solidFill>
              </a:rPr>
              <a:t> </a:t>
            </a:r>
            <a:r>
              <a:rPr lang="fr-FR" sz="1600" b="1" dirty="0">
                <a:solidFill>
                  <a:schemeClr val="tx1"/>
                </a:solidFill>
              </a:rPr>
              <a:t>instruction </a:t>
            </a:r>
            <a:r>
              <a:rPr lang="fr-FR" sz="1600" dirty="0">
                <a:solidFill>
                  <a:schemeClr val="tx1"/>
                </a:solidFill>
              </a:rPr>
              <a:t>de la demande par AC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r-FR" sz="1600" b="1" dirty="0">
                <a:solidFill>
                  <a:schemeClr val="tx1"/>
                </a:solidFill>
              </a:rPr>
              <a:t>Validité </a:t>
            </a:r>
            <a:r>
              <a:rPr lang="fr-FR" sz="1600" dirty="0">
                <a:solidFill>
                  <a:schemeClr val="tx1"/>
                </a:solidFill>
              </a:rPr>
              <a:t>pour IT : </a:t>
            </a:r>
            <a:r>
              <a:rPr lang="fr-FR" sz="1600" b="1" dirty="0">
                <a:solidFill>
                  <a:schemeClr val="tx1"/>
                </a:solidFill>
              </a:rPr>
              <a:t>10 ans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r-FR" sz="1600" dirty="0" smtClean="0">
                <a:solidFill>
                  <a:schemeClr val="tx1"/>
                </a:solidFill>
              </a:rPr>
              <a:t>1 inspection obligatoire sur la période</a:t>
            </a:r>
            <a:endParaRPr lang="fr-FR" sz="1600" dirty="0">
              <a:solidFill>
                <a:schemeClr val="tx1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tx1"/>
                </a:solidFill>
              </a:rPr>
              <a:t>Information sur quantité résiduelle déchets générés par valorisation </a:t>
            </a:r>
            <a:r>
              <a:rPr lang="fr-FR" sz="1600" dirty="0" smtClean="0">
                <a:solidFill>
                  <a:schemeClr val="tx1"/>
                </a:solidFill>
              </a:rPr>
              <a:t>par rapport à quantité valorisée et leur devenir (R ou D)</a:t>
            </a:r>
            <a:endParaRPr lang="fr-FR" sz="1600" dirty="0">
              <a:solidFill>
                <a:schemeClr val="tx1"/>
              </a:solidFill>
            </a:endParaRPr>
          </a:p>
        </p:txBody>
      </p:sp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1372233" y="483519"/>
            <a:ext cx="5904656" cy="57606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lIns="90000" tIns="45000" rIns="90000" bIns="4500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Font typeface="Arial" pitchFamily="34" charset="0"/>
              <a:buNone/>
              <a:defRPr sz="105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2000" indent="-72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 sz="9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72000" algn="l" defTabSz="914400" rtl="0" eaLnBrk="1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SzPct val="100000"/>
              <a:buFont typeface="Arial" pitchFamily="34" charset="0"/>
              <a:buChar char="•"/>
              <a:defRPr sz="8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12000" indent="-72000" algn="l" defTabSz="914400" rtl="0" eaLnBrk="1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SzPct val="100000"/>
              <a:buFont typeface="Arial" pitchFamily="34" charset="0"/>
              <a:buChar char="•"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28000" indent="-72000" algn="l" defTabSz="914400" rtl="0" eaLnBrk="1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SzPct val="100000"/>
              <a:buFont typeface="Arial" pitchFamily="34" charset="0"/>
              <a:buChar char="•"/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800" b="1" dirty="0"/>
              <a:t>Procédure </a:t>
            </a:r>
            <a:r>
              <a:rPr lang="fr-FR" sz="1800" b="1" dirty="0" smtClean="0"/>
              <a:t>demande consentement préalable</a:t>
            </a:r>
            <a:endParaRPr lang="fr-FR" sz="190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735705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Espace réservé du texte 2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lvl="0" indent="0" hangingPunct="0"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fr-FR" sz="800" dirty="0" smtClean="0">
                <a:solidFill>
                  <a:srgbClr val="4C4C4C"/>
                </a:solidFill>
                <a:latin typeface="Arial" pitchFamily="2"/>
                <a:ea typeface="SimSun" pitchFamily="34"/>
                <a:cs typeface="SimSun" pitchFamily="34"/>
              </a:rPr>
              <a:t>Révision du Règlement </a:t>
            </a:r>
            <a:r>
              <a:rPr lang="fr-FR" sz="800" dirty="0">
                <a:solidFill>
                  <a:srgbClr val="4C4C4C"/>
                </a:solidFill>
                <a:latin typeface="Arial" pitchFamily="2"/>
                <a:ea typeface="SimSun" pitchFamily="34"/>
                <a:cs typeface="SimSun" pitchFamily="34"/>
              </a:rPr>
              <a:t>transferts </a:t>
            </a:r>
            <a:r>
              <a:rPr lang="fr-FR" sz="800" dirty="0" smtClean="0">
                <a:solidFill>
                  <a:srgbClr val="4C4C4C"/>
                </a:solidFill>
                <a:latin typeface="Arial" pitchFamily="2"/>
                <a:ea typeface="SimSun" pitchFamily="34"/>
                <a:cs typeface="SimSun" pitchFamily="34"/>
              </a:rPr>
              <a:t>de </a:t>
            </a:r>
            <a:r>
              <a:rPr lang="fr-FR" sz="800" dirty="0">
                <a:solidFill>
                  <a:srgbClr val="4C4C4C"/>
                </a:solidFill>
                <a:latin typeface="Arial" pitchFamily="2"/>
                <a:ea typeface="SimSun" pitchFamily="34"/>
                <a:cs typeface="SimSun" pitchFamily="34"/>
              </a:rPr>
              <a:t>déchets</a:t>
            </a:r>
          </a:p>
          <a:p>
            <a:pPr marL="0" indent="0">
              <a:buNone/>
            </a:pPr>
            <a:endParaRPr lang="fr-FR" dirty="0"/>
          </a:p>
        </p:txBody>
      </p:sp>
      <p:sp>
        <p:nvSpPr>
          <p:cNvPr id="8" name="Espace réservé de la date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750" b="1" i="0" u="none" strike="noStrike" kern="1200" cap="all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rianne"/>
                <a:ea typeface="+mn-ea"/>
                <a:cs typeface="+mn-cs"/>
              </a:rPr>
              <a:t>21/11/2023</a:t>
            </a:r>
            <a:endParaRPr kumimoji="0" lang="fr-FR" sz="750" b="1" i="0" u="none" strike="noStrike" kern="1200" cap="all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arianne"/>
              <a:ea typeface="+mn-ea"/>
              <a:cs typeface="+mn-cs"/>
            </a:endParaRPr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75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rianne"/>
                <a:ea typeface="+mn-ea"/>
                <a:cs typeface="+mn-cs"/>
              </a:rPr>
              <a:t>Journée de rencontre PNTTD / professionnels des déchets</a:t>
            </a:r>
            <a:endParaRPr kumimoji="0" lang="fr-FR" sz="75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arianne"/>
              <a:ea typeface="+mn-ea"/>
              <a:cs typeface="+mn-cs"/>
            </a:endParaRPr>
          </a:p>
        </p:txBody>
      </p:sp>
      <p:sp>
        <p:nvSpPr>
          <p:cNvPr id="12" name="Espace réservé du numéro de diapositive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3122C9-A0B9-462F-8757-0847AD287B63}" type="slidenum">
              <a:rPr kumimoji="0" lang="fr-FR" sz="75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rianne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fr-FR" sz="75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arianne"/>
              <a:ea typeface="+mn-ea"/>
              <a:cs typeface="+mn-cs"/>
            </a:endParaRPr>
          </a:p>
        </p:txBody>
      </p:sp>
      <p:sp>
        <p:nvSpPr>
          <p:cNvPr id="11" name="Rectangle à coins arrondis 10"/>
          <p:cNvSpPr/>
          <p:nvPr/>
        </p:nvSpPr>
        <p:spPr>
          <a:xfrm>
            <a:off x="461811" y="1059582"/>
            <a:ext cx="8214645" cy="165618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arianne"/>
              <a:ea typeface="+mn-ea"/>
              <a:cs typeface="+mn-cs"/>
            </a:endParaRPr>
          </a:p>
          <a:p>
            <a:pPr lvl="0"/>
            <a:r>
              <a:rPr lang="fr-FR" sz="1600" dirty="0">
                <a:solidFill>
                  <a:srgbClr val="000000"/>
                </a:solidFill>
              </a:rPr>
              <a:t>Personne qui organise </a:t>
            </a:r>
            <a:r>
              <a:rPr lang="fr-FR" sz="1600" dirty="0" smtClean="0">
                <a:solidFill>
                  <a:srgbClr val="000000"/>
                </a:solidFill>
              </a:rPr>
              <a:t>transfert =&gt;  non définie et responsabilité limitée par rapport au notifiant :</a:t>
            </a:r>
            <a:endParaRPr lang="fr-FR" sz="1600" dirty="0">
              <a:solidFill>
                <a:srgbClr val="000000"/>
              </a:solidFill>
            </a:endParaRPr>
          </a:p>
          <a:p>
            <a:pPr marL="285750" lvl="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rgbClr val="000000"/>
                </a:solidFill>
              </a:rPr>
              <a:t>e</a:t>
            </a:r>
            <a:r>
              <a:rPr lang="fr-FR" sz="1600" dirty="0" smtClean="0">
                <a:solidFill>
                  <a:srgbClr val="000000"/>
                </a:solidFill>
              </a:rPr>
              <a:t>n </a:t>
            </a:r>
            <a:r>
              <a:rPr lang="fr-FR" sz="1600" dirty="0">
                <a:solidFill>
                  <a:srgbClr val="000000"/>
                </a:solidFill>
              </a:rPr>
              <a:t>cas de </a:t>
            </a:r>
            <a:r>
              <a:rPr lang="fr-FR" sz="1600" dirty="0" smtClean="0">
                <a:solidFill>
                  <a:srgbClr val="000000"/>
                </a:solidFill>
              </a:rPr>
              <a:t>reprise déchets en cas de transferts </a:t>
            </a:r>
            <a:r>
              <a:rPr lang="fr-FR" sz="1600" dirty="0">
                <a:solidFill>
                  <a:srgbClr val="000000"/>
                </a:solidFill>
              </a:rPr>
              <a:t>illicites et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rgbClr val="000000"/>
                </a:solidFill>
              </a:rPr>
              <a:t>p</a:t>
            </a:r>
            <a:r>
              <a:rPr lang="fr-FR" sz="1600" dirty="0" smtClean="0">
                <a:solidFill>
                  <a:srgbClr val="000000"/>
                </a:solidFill>
              </a:rPr>
              <a:t>as d’information sur le traitement des déchets, notamment conformité critères environnementaux et sanitaires</a:t>
            </a:r>
            <a:endParaRPr kumimoji="0" lang="fr-FR" sz="16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arianne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arianne"/>
              <a:ea typeface="+mn-ea"/>
              <a:cs typeface="+mn-cs"/>
            </a:endParaRPr>
          </a:p>
        </p:txBody>
      </p:sp>
      <p:sp>
        <p:nvSpPr>
          <p:cNvPr id="14" name="Rectangle à coins arrondis 13"/>
          <p:cNvSpPr/>
          <p:nvPr/>
        </p:nvSpPr>
        <p:spPr>
          <a:xfrm>
            <a:off x="461811" y="2859782"/>
            <a:ext cx="8286653" cy="1765814"/>
          </a:xfrm>
          <a:prstGeom prst="round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r-FR" sz="1600" dirty="0" smtClean="0">
                <a:solidFill>
                  <a:srgbClr val="000000"/>
                </a:solidFill>
              </a:rPr>
              <a:t>Nouvelle définition «</a:t>
            </a:r>
            <a:r>
              <a:rPr lang="fr-FR" sz="1600" dirty="0">
                <a:solidFill>
                  <a:srgbClr val="000000"/>
                </a:solidFill>
              </a:rPr>
              <a:t> </a:t>
            </a:r>
            <a:r>
              <a:rPr lang="fr-FR" sz="1600" dirty="0" smtClean="0">
                <a:solidFill>
                  <a:srgbClr val="000000"/>
                </a:solidFill>
              </a:rPr>
              <a:t>personne </a:t>
            </a:r>
            <a:r>
              <a:rPr lang="fr-FR" sz="1600" dirty="0">
                <a:solidFill>
                  <a:srgbClr val="000000"/>
                </a:solidFill>
              </a:rPr>
              <a:t>qui organise le transfert » (</a:t>
            </a:r>
            <a:r>
              <a:rPr lang="fr-FR" sz="1600" dirty="0" smtClean="0">
                <a:solidFill>
                  <a:srgbClr val="000000"/>
                </a:solidFill>
              </a:rPr>
              <a:t>art. </a:t>
            </a:r>
            <a:r>
              <a:rPr lang="fr-FR" sz="1600" dirty="0">
                <a:solidFill>
                  <a:srgbClr val="000000"/>
                </a:solidFill>
              </a:rPr>
              <a:t>3) = définition « notifiant </a:t>
            </a:r>
            <a:r>
              <a:rPr lang="fr-FR" sz="1600" dirty="0" smtClean="0">
                <a:solidFill>
                  <a:srgbClr val="000000"/>
                </a:solidFill>
              </a:rPr>
              <a:t>» mais dans le cadre de transfert sous procédure d’information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endParaRPr lang="fr-FR" sz="1000" dirty="0">
              <a:solidFill>
                <a:srgbClr val="000000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r-FR" sz="1600" dirty="0" smtClean="0">
                <a:solidFill>
                  <a:srgbClr val="000000"/>
                </a:solidFill>
              </a:rPr>
              <a:t>Obligation </a:t>
            </a:r>
            <a:r>
              <a:rPr lang="fr-FR" sz="1600" b="1" dirty="0">
                <a:solidFill>
                  <a:srgbClr val="000000"/>
                </a:solidFill>
              </a:rPr>
              <a:t>soumission </a:t>
            </a:r>
            <a:r>
              <a:rPr lang="fr-FR" sz="1600" b="1" dirty="0" smtClean="0">
                <a:solidFill>
                  <a:srgbClr val="000000"/>
                </a:solidFill>
              </a:rPr>
              <a:t>informations annexe VII dans système </a:t>
            </a:r>
            <a:r>
              <a:rPr lang="fr-FR" sz="1600" b="1" dirty="0">
                <a:solidFill>
                  <a:srgbClr val="000000"/>
                </a:solidFill>
              </a:rPr>
              <a:t>EDI </a:t>
            </a:r>
            <a:r>
              <a:rPr lang="fr-FR" sz="1600" b="1" dirty="0" smtClean="0">
                <a:solidFill>
                  <a:srgbClr val="000000"/>
                </a:solidFill>
              </a:rPr>
              <a:t>: </a:t>
            </a:r>
            <a:r>
              <a:rPr lang="fr-FR" sz="1600" dirty="0" smtClean="0">
                <a:solidFill>
                  <a:srgbClr val="000000"/>
                </a:solidFill>
              </a:rPr>
              <a:t>Traçabilité 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endParaRPr lang="fr-FR" sz="1000" dirty="0">
              <a:solidFill>
                <a:srgbClr val="000000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r-FR" sz="1600" b="1" dirty="0" smtClean="0">
                <a:solidFill>
                  <a:srgbClr val="000000"/>
                </a:solidFill>
              </a:rPr>
              <a:t>Clarification dispositions </a:t>
            </a:r>
            <a:r>
              <a:rPr lang="fr-FR" sz="1600" b="1" dirty="0">
                <a:solidFill>
                  <a:srgbClr val="000000"/>
                </a:solidFill>
              </a:rPr>
              <a:t>concernant la reprise des déchets </a:t>
            </a:r>
            <a:r>
              <a:rPr lang="fr-FR" sz="1600" b="1" dirty="0" smtClean="0">
                <a:solidFill>
                  <a:srgbClr val="000000"/>
                </a:solidFill>
              </a:rPr>
              <a:t>en cas de </a:t>
            </a:r>
            <a:r>
              <a:rPr lang="fr-FR" sz="1600" b="1" dirty="0">
                <a:solidFill>
                  <a:srgbClr val="000000"/>
                </a:solidFill>
              </a:rPr>
              <a:t>transferts illicites </a:t>
            </a:r>
            <a:r>
              <a:rPr lang="fr-FR" sz="1600" b="1" dirty="0" smtClean="0">
                <a:solidFill>
                  <a:srgbClr val="000000"/>
                </a:solidFill>
              </a:rPr>
              <a:t>sous annexe VII</a:t>
            </a:r>
            <a:endParaRPr lang="fr-FR" sz="1600" dirty="0">
              <a:solidFill>
                <a:srgbClr val="000000"/>
              </a:solidFill>
            </a:endParaRPr>
          </a:p>
        </p:txBody>
      </p:sp>
      <p:sp>
        <p:nvSpPr>
          <p:cNvPr id="17" name="Text Box 2"/>
          <p:cNvSpPr txBox="1">
            <a:spLocks noGrp="1" noChangeArrowheads="1"/>
          </p:cNvSpPr>
          <p:nvPr>
            <p:ph idx="14"/>
          </p:nvPr>
        </p:nvSpPr>
        <p:spPr bwMode="auto">
          <a:xfrm>
            <a:off x="1331640" y="466281"/>
            <a:ext cx="6696744" cy="43539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 algn="ctr"/>
            <a:r>
              <a:rPr lang="fr-FR" sz="1800" b="1" dirty="0" smtClean="0"/>
              <a:t>Procédure d’information (annexe VII) - Déchets liste verte</a:t>
            </a:r>
            <a:endParaRPr lang="fr-FR" sz="1900" b="1" dirty="0">
              <a:solidFill>
                <a:prstClr val="black"/>
              </a:solidFill>
              <a:latin typeface="Calibri" panose="020F0502020204030204"/>
            </a:endParaRPr>
          </a:p>
          <a:p>
            <a:endParaRPr lang="fr-FR" sz="190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661415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Espace réservé du texte 2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lvl="0" indent="0" hangingPunct="0"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fr-FR" sz="800" dirty="0" smtClean="0">
                <a:solidFill>
                  <a:srgbClr val="4C4C4C"/>
                </a:solidFill>
                <a:latin typeface="Arial" pitchFamily="2"/>
                <a:ea typeface="SimSun" pitchFamily="34"/>
                <a:cs typeface="SimSun" pitchFamily="34"/>
              </a:rPr>
              <a:t>Révision du Règlement </a:t>
            </a:r>
            <a:r>
              <a:rPr lang="fr-FR" sz="800" dirty="0">
                <a:solidFill>
                  <a:srgbClr val="4C4C4C"/>
                </a:solidFill>
                <a:latin typeface="Arial" pitchFamily="2"/>
                <a:ea typeface="SimSun" pitchFamily="34"/>
                <a:cs typeface="SimSun" pitchFamily="34"/>
              </a:rPr>
              <a:t>transferts </a:t>
            </a:r>
            <a:r>
              <a:rPr lang="fr-FR" sz="800" dirty="0" smtClean="0">
                <a:solidFill>
                  <a:srgbClr val="4C4C4C"/>
                </a:solidFill>
                <a:latin typeface="Arial" pitchFamily="2"/>
                <a:ea typeface="SimSun" pitchFamily="34"/>
                <a:cs typeface="SimSun" pitchFamily="34"/>
              </a:rPr>
              <a:t>de </a:t>
            </a:r>
            <a:r>
              <a:rPr lang="fr-FR" sz="800" dirty="0">
                <a:solidFill>
                  <a:srgbClr val="4C4C4C"/>
                </a:solidFill>
                <a:latin typeface="Arial" pitchFamily="2"/>
                <a:ea typeface="SimSun" pitchFamily="34"/>
                <a:cs typeface="SimSun" pitchFamily="34"/>
              </a:rPr>
              <a:t>déchets</a:t>
            </a:r>
          </a:p>
          <a:p>
            <a:pPr marL="0" indent="0">
              <a:buNone/>
            </a:pPr>
            <a:endParaRPr lang="fr-FR" dirty="0"/>
          </a:p>
        </p:txBody>
      </p:sp>
      <p:sp>
        <p:nvSpPr>
          <p:cNvPr id="8" name="Espace réservé de la date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750" b="1" i="0" u="none" strike="noStrike" kern="1200" cap="all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rianne"/>
                <a:ea typeface="+mn-ea"/>
                <a:cs typeface="+mn-cs"/>
              </a:rPr>
              <a:t>21/11/2023</a:t>
            </a:r>
            <a:endParaRPr kumimoji="0" lang="fr-FR" sz="750" b="1" i="0" u="none" strike="noStrike" kern="1200" cap="all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arianne"/>
              <a:ea typeface="+mn-ea"/>
              <a:cs typeface="+mn-cs"/>
            </a:endParaRPr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75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rianne"/>
                <a:ea typeface="+mn-ea"/>
                <a:cs typeface="+mn-cs"/>
              </a:rPr>
              <a:t>Journée de rencontre PNTTD / professionnels des déchets</a:t>
            </a:r>
            <a:endParaRPr kumimoji="0" lang="fr-FR" sz="75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arianne"/>
              <a:ea typeface="+mn-ea"/>
              <a:cs typeface="+mn-cs"/>
            </a:endParaRPr>
          </a:p>
        </p:txBody>
      </p:sp>
      <p:sp>
        <p:nvSpPr>
          <p:cNvPr id="12" name="Espace réservé du numéro de diapositive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3122C9-A0B9-462F-8757-0847AD287B63}" type="slidenum">
              <a:rPr kumimoji="0" lang="fr-FR" sz="75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rianne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fr-FR" sz="75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arianne"/>
              <a:ea typeface="+mn-ea"/>
              <a:cs typeface="+mn-cs"/>
            </a:endParaRPr>
          </a:p>
        </p:txBody>
      </p:sp>
      <p:sp>
        <p:nvSpPr>
          <p:cNvPr id="11" name="Rectangle à coins arrondis 10"/>
          <p:cNvSpPr/>
          <p:nvPr/>
        </p:nvSpPr>
        <p:spPr>
          <a:xfrm>
            <a:off x="461811" y="1553586"/>
            <a:ext cx="8479034" cy="145021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arianne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arianne"/>
              <a:ea typeface="+mn-ea"/>
              <a:cs typeface="+mn-cs"/>
            </a:endParaRPr>
          </a:p>
        </p:txBody>
      </p:sp>
      <p:sp>
        <p:nvSpPr>
          <p:cNvPr id="14" name="Rectangle à coins arrondis 13"/>
          <p:cNvSpPr/>
          <p:nvPr/>
        </p:nvSpPr>
        <p:spPr>
          <a:xfrm>
            <a:off x="461811" y="3219986"/>
            <a:ext cx="8502677" cy="1405609"/>
          </a:xfrm>
          <a:prstGeom prst="round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arianne"/>
              <a:ea typeface="+mn-ea"/>
              <a:cs typeface="+mn-cs"/>
            </a:endParaRPr>
          </a:p>
        </p:txBody>
      </p:sp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731934" y="734145"/>
            <a:ext cx="8208911" cy="77768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lIns="90000" tIns="45000" rIns="90000" bIns="4500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Font typeface="Arial" pitchFamily="34" charset="0"/>
              <a:buNone/>
              <a:defRPr sz="105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2000" indent="-72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 sz="9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72000" algn="l" defTabSz="914400" rtl="0" eaLnBrk="1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SzPct val="100000"/>
              <a:buFont typeface="Arial" pitchFamily="34" charset="0"/>
              <a:buChar char="•"/>
              <a:defRPr sz="8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12000" indent="-72000" algn="l" defTabSz="914400" rtl="0" eaLnBrk="1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SzPct val="100000"/>
              <a:buFont typeface="Arial" pitchFamily="34" charset="0"/>
              <a:buChar char="•"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28000" indent="-72000" algn="l" defTabSz="914400" rtl="0" eaLnBrk="1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SzPct val="100000"/>
              <a:buFont typeface="Arial" pitchFamily="34" charset="0"/>
              <a:buChar char="•"/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800" b="1" dirty="0" smtClean="0"/>
              <a:t>Déchets </a:t>
            </a:r>
            <a:r>
              <a:rPr lang="fr-FR" sz="1800" b="1" dirty="0" err="1" smtClean="0"/>
              <a:t>POPs</a:t>
            </a:r>
            <a:r>
              <a:rPr lang="fr-FR" sz="1800" b="1" dirty="0" smtClean="0"/>
              <a:t> – Essais traitement expérimental et analyses laboratoire</a:t>
            </a:r>
            <a:endParaRPr lang="fr-FR" sz="2000" b="1" dirty="0" smtClean="0"/>
          </a:p>
        </p:txBody>
      </p:sp>
      <p:sp>
        <p:nvSpPr>
          <p:cNvPr id="21" name="Rectangle 20"/>
          <p:cNvSpPr/>
          <p:nvPr/>
        </p:nvSpPr>
        <p:spPr>
          <a:xfrm>
            <a:off x="546047" y="1511827"/>
            <a:ext cx="8237953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500" dirty="0"/>
              <a:t> </a:t>
            </a:r>
            <a:r>
              <a:rPr lang="fr-FR" sz="1500" dirty="0" smtClean="0"/>
              <a:t>  </a:t>
            </a:r>
            <a:endParaRPr lang="fr-FR" sz="800" dirty="0"/>
          </a:p>
          <a:p>
            <a:r>
              <a:rPr lang="fr-FR" sz="1600" dirty="0" smtClean="0"/>
              <a:t>Déchets </a:t>
            </a:r>
            <a:r>
              <a:rPr lang="fr-FR" sz="1600" dirty="0" err="1" smtClean="0"/>
              <a:t>POPs</a:t>
            </a:r>
            <a:r>
              <a:rPr lang="fr-FR" sz="1600" dirty="0" smtClean="0"/>
              <a:t> : chaque EM applique sa procédure </a:t>
            </a:r>
          </a:p>
          <a:p>
            <a:endParaRPr lang="fr-FR" sz="1600" dirty="0" smtClean="0"/>
          </a:p>
          <a:p>
            <a:r>
              <a:rPr lang="fr-FR" sz="1600" dirty="0" smtClean="0"/>
              <a:t>Essais traitement expérimental – Analyses </a:t>
            </a:r>
            <a:r>
              <a:rPr lang="fr-FR" sz="1600" dirty="0"/>
              <a:t>laboratoires </a:t>
            </a:r>
            <a:r>
              <a:rPr lang="fr-FR" sz="1600" dirty="0" smtClean="0"/>
              <a:t>: si transfert &lt;25Kg</a:t>
            </a:r>
          </a:p>
          <a:p>
            <a:r>
              <a:rPr lang="fr-FR" sz="1600" dirty="0" smtClean="0"/>
              <a:t> =&gt; procédure information</a:t>
            </a:r>
          </a:p>
          <a:p>
            <a:endParaRPr lang="fr-FR" sz="600" dirty="0" smtClean="0"/>
          </a:p>
          <a:p>
            <a:endParaRPr lang="fr-FR" sz="800" dirty="0"/>
          </a:p>
          <a:p>
            <a:r>
              <a:rPr lang="fr-FR" sz="1200" dirty="0"/>
              <a:t> </a:t>
            </a:r>
          </a:p>
        </p:txBody>
      </p:sp>
      <p:sp>
        <p:nvSpPr>
          <p:cNvPr id="24" name="Rectangle 23"/>
          <p:cNvSpPr/>
          <p:nvPr/>
        </p:nvSpPr>
        <p:spPr>
          <a:xfrm>
            <a:off x="546047" y="3261746"/>
            <a:ext cx="8394798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b="1" dirty="0" smtClean="0"/>
              <a:t>Déchets </a:t>
            </a:r>
            <a:r>
              <a:rPr lang="fr-FR" sz="1600" b="1" dirty="0" err="1" smtClean="0"/>
              <a:t>POPs</a:t>
            </a:r>
            <a:r>
              <a:rPr lang="fr-FR" sz="1600" b="1" dirty="0" smtClean="0"/>
              <a:t> atteinte si </a:t>
            </a:r>
            <a:r>
              <a:rPr lang="fr-FR" sz="1600" b="1" dirty="0"/>
              <a:t>seuil limite </a:t>
            </a:r>
            <a:r>
              <a:rPr lang="fr-FR" sz="1600" dirty="0" err="1"/>
              <a:t>Rglt</a:t>
            </a:r>
            <a:r>
              <a:rPr lang="fr-FR" sz="1600" dirty="0"/>
              <a:t> UE 2019/1021 </a:t>
            </a:r>
            <a:r>
              <a:rPr lang="fr-FR" sz="1600" dirty="0" smtClean="0"/>
              <a:t>=&gt;</a:t>
            </a:r>
            <a:r>
              <a:rPr lang="fr-FR" sz="1600" b="1" dirty="0" smtClean="0"/>
              <a:t>procédure </a:t>
            </a:r>
            <a:r>
              <a:rPr lang="fr-FR" sz="1600" b="1" dirty="0"/>
              <a:t>notification </a:t>
            </a:r>
            <a:endParaRPr lang="fr-FR" sz="1600" b="1" dirty="0" smtClean="0"/>
          </a:p>
          <a:p>
            <a:endParaRPr lang="fr-FR" sz="1600" dirty="0"/>
          </a:p>
          <a:p>
            <a:r>
              <a:rPr lang="fr-FR" sz="1600" dirty="0"/>
              <a:t>Essais traitement expérimental – Analyses laboratoires </a:t>
            </a:r>
            <a:r>
              <a:rPr lang="fr-FR" sz="1600" dirty="0" smtClean="0"/>
              <a:t>: si transfert </a:t>
            </a:r>
            <a:r>
              <a:rPr lang="fr-FR" sz="1600" b="1" dirty="0" smtClean="0"/>
              <a:t>&lt;250Kg </a:t>
            </a:r>
            <a:r>
              <a:rPr lang="fr-FR" sz="1600" dirty="0" smtClean="0"/>
              <a:t>(ou toute autre quantité convenue avec AC) =&gt; </a:t>
            </a:r>
            <a:r>
              <a:rPr lang="fr-FR" sz="1600" b="1" dirty="0" smtClean="0"/>
              <a:t>procédure information</a:t>
            </a:r>
            <a:endParaRPr lang="fr-FR" sz="1600" b="1" dirty="0"/>
          </a:p>
          <a:p>
            <a:endParaRPr lang="fr-FR" sz="600" i="1" dirty="0" smtClean="0"/>
          </a:p>
        </p:txBody>
      </p:sp>
    </p:spTree>
    <p:extLst>
      <p:ext uri="{BB962C8B-B14F-4D97-AF65-F5344CB8AC3E}">
        <p14:creationId xmlns:p14="http://schemas.microsoft.com/office/powerpoint/2010/main" val="833676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Espace réservé du texte 2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lvl="0" indent="0" hangingPunct="0"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fr-FR" sz="800" dirty="0" smtClean="0">
                <a:solidFill>
                  <a:srgbClr val="4C4C4C"/>
                </a:solidFill>
                <a:latin typeface="Arial" pitchFamily="2"/>
                <a:ea typeface="SimSun" pitchFamily="34"/>
                <a:cs typeface="SimSun" pitchFamily="34"/>
              </a:rPr>
              <a:t>Révision du Règlement </a:t>
            </a:r>
            <a:r>
              <a:rPr lang="fr-FR" sz="800" dirty="0">
                <a:solidFill>
                  <a:srgbClr val="4C4C4C"/>
                </a:solidFill>
                <a:latin typeface="Arial" pitchFamily="2"/>
                <a:ea typeface="SimSun" pitchFamily="34"/>
                <a:cs typeface="SimSun" pitchFamily="34"/>
              </a:rPr>
              <a:t>transferts </a:t>
            </a:r>
            <a:r>
              <a:rPr lang="fr-FR" sz="800" dirty="0" smtClean="0">
                <a:solidFill>
                  <a:srgbClr val="4C4C4C"/>
                </a:solidFill>
                <a:latin typeface="Arial" pitchFamily="2"/>
                <a:ea typeface="SimSun" pitchFamily="34"/>
                <a:cs typeface="SimSun" pitchFamily="34"/>
              </a:rPr>
              <a:t>de </a:t>
            </a:r>
            <a:r>
              <a:rPr lang="fr-FR" sz="800" dirty="0">
                <a:solidFill>
                  <a:srgbClr val="4C4C4C"/>
                </a:solidFill>
                <a:latin typeface="Arial" pitchFamily="2"/>
                <a:ea typeface="SimSun" pitchFamily="34"/>
                <a:cs typeface="SimSun" pitchFamily="34"/>
              </a:rPr>
              <a:t>déchets</a:t>
            </a:r>
          </a:p>
          <a:p>
            <a:pPr marL="0" indent="0">
              <a:buNone/>
            </a:pPr>
            <a:endParaRPr lang="fr-FR" dirty="0"/>
          </a:p>
        </p:txBody>
      </p:sp>
      <p:sp>
        <p:nvSpPr>
          <p:cNvPr id="8" name="Espace réservé de la date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750" b="1" i="0" u="none" strike="noStrike" kern="1200" cap="all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rianne"/>
                <a:ea typeface="+mn-ea"/>
                <a:cs typeface="+mn-cs"/>
              </a:rPr>
              <a:t>21/11/2023</a:t>
            </a:r>
            <a:endParaRPr kumimoji="0" lang="fr-FR" sz="750" b="1" i="0" u="none" strike="noStrike" kern="1200" cap="all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arianne"/>
              <a:ea typeface="+mn-ea"/>
              <a:cs typeface="+mn-cs"/>
            </a:endParaRPr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75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rianne"/>
                <a:ea typeface="+mn-ea"/>
                <a:cs typeface="+mn-cs"/>
              </a:rPr>
              <a:t>Journée de rencontre PNTTD / professionnels des déchets</a:t>
            </a:r>
            <a:endParaRPr kumimoji="0" lang="fr-FR" sz="75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arianne"/>
              <a:ea typeface="+mn-ea"/>
              <a:cs typeface="+mn-cs"/>
            </a:endParaRPr>
          </a:p>
        </p:txBody>
      </p:sp>
      <p:sp>
        <p:nvSpPr>
          <p:cNvPr id="12" name="Espace réservé du numéro de diapositive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3122C9-A0B9-462F-8757-0847AD287B63}" type="slidenum">
              <a:rPr kumimoji="0" lang="fr-FR" sz="75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rianne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fr-FR" sz="75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arianne"/>
              <a:ea typeface="+mn-ea"/>
              <a:cs typeface="+mn-cs"/>
            </a:endParaRPr>
          </a:p>
        </p:txBody>
      </p:sp>
      <p:sp>
        <p:nvSpPr>
          <p:cNvPr id="11" name="Rectangle à coins arrondis 10"/>
          <p:cNvSpPr/>
          <p:nvPr/>
        </p:nvSpPr>
        <p:spPr>
          <a:xfrm>
            <a:off x="478140" y="1280171"/>
            <a:ext cx="8154562" cy="121957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lvl="0" indent="-285750">
              <a:buFont typeface="Arial" panose="020B0604020202020204" pitchFamily="34" charset="0"/>
              <a:buChar char="•"/>
            </a:pPr>
            <a:endParaRPr lang="fr-FR" sz="1400" dirty="0" smtClean="0">
              <a:solidFill>
                <a:srgbClr val="000000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r-FR" sz="1400" dirty="0" smtClean="0">
                <a:solidFill>
                  <a:srgbClr val="000000"/>
                </a:solidFill>
              </a:rPr>
              <a:t>Transferts pour élimination autorisés (sous conditions)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fr-FR" sz="1400" dirty="0" smtClean="0">
              <a:solidFill>
                <a:srgbClr val="000000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r-FR" sz="1400" dirty="0" smtClean="0">
                <a:solidFill>
                  <a:srgbClr val="000000"/>
                </a:solidFill>
              </a:rPr>
              <a:t>Transferts déchets </a:t>
            </a:r>
            <a:r>
              <a:rPr lang="fr-FR" sz="1400" dirty="0">
                <a:solidFill>
                  <a:srgbClr val="000000"/>
                </a:solidFill>
              </a:rPr>
              <a:t>municipaux en mélange </a:t>
            </a:r>
            <a:r>
              <a:rPr lang="fr-FR" sz="1400" dirty="0" smtClean="0">
                <a:solidFill>
                  <a:srgbClr val="000000"/>
                </a:solidFill>
              </a:rPr>
              <a:t>autorisés sous notification (R ou D)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fr-FR" sz="1400" dirty="0">
              <a:solidFill>
                <a:srgbClr val="000000"/>
              </a:solidFill>
            </a:endParaRPr>
          </a:p>
          <a:p>
            <a:pPr lvl="0">
              <a:defRPr/>
            </a:pPr>
            <a:endParaRPr lang="fr-FR" sz="1100" dirty="0">
              <a:solidFill>
                <a:srgbClr val="000000"/>
              </a:solidFill>
            </a:endParaRPr>
          </a:p>
        </p:txBody>
      </p:sp>
      <p:sp>
        <p:nvSpPr>
          <p:cNvPr id="14" name="Rectangle à coins arrondis 13"/>
          <p:cNvSpPr/>
          <p:nvPr/>
        </p:nvSpPr>
        <p:spPr>
          <a:xfrm>
            <a:off x="467545" y="2571750"/>
            <a:ext cx="8136903" cy="2053846"/>
          </a:xfrm>
          <a:prstGeom prst="round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r-FR" sz="1400" b="1" dirty="0">
                <a:solidFill>
                  <a:schemeClr val="tx1"/>
                </a:solidFill>
              </a:rPr>
              <a:t>Transferts </a:t>
            </a:r>
            <a:r>
              <a:rPr lang="fr-FR" sz="1400" b="1" dirty="0" smtClean="0">
                <a:solidFill>
                  <a:schemeClr val="tx1"/>
                </a:solidFill>
              </a:rPr>
              <a:t>pour </a:t>
            </a:r>
            <a:r>
              <a:rPr lang="fr-FR" sz="1400" b="1" dirty="0">
                <a:solidFill>
                  <a:schemeClr val="tx1"/>
                </a:solidFill>
              </a:rPr>
              <a:t>élimination interdits </a:t>
            </a:r>
            <a:r>
              <a:rPr lang="fr-FR" sz="1400" b="1" dirty="0" smtClean="0">
                <a:solidFill>
                  <a:schemeClr val="tx1"/>
                </a:solidFill>
              </a:rPr>
              <a:t>sauf si notifiant démontre  </a:t>
            </a:r>
            <a:r>
              <a:rPr lang="fr-FR" sz="1400" dirty="0" smtClean="0">
                <a:solidFill>
                  <a:schemeClr val="tx1"/>
                </a:solidFill>
              </a:rPr>
              <a:t>:</a:t>
            </a:r>
          </a:p>
          <a:p>
            <a:pPr lvl="0"/>
            <a:r>
              <a:rPr lang="fr-FR" sz="1400" dirty="0" smtClean="0">
                <a:solidFill>
                  <a:schemeClr val="tx1"/>
                </a:solidFill>
              </a:rPr>
              <a:t>=&gt;</a:t>
            </a:r>
            <a:r>
              <a:rPr lang="fr-FR" sz="1400" dirty="0">
                <a:solidFill>
                  <a:schemeClr val="tx1"/>
                </a:solidFill>
              </a:rPr>
              <a:t> </a:t>
            </a:r>
            <a:r>
              <a:rPr lang="fr-FR" sz="1400" dirty="0" smtClean="0">
                <a:solidFill>
                  <a:schemeClr val="tx1"/>
                </a:solidFill>
              </a:rPr>
              <a:t>non valorisables manière techniquement faisable et économiquement viable ou doivent être éliminés selon règles de l’UE</a:t>
            </a:r>
          </a:p>
          <a:p>
            <a:pPr lvl="0"/>
            <a:r>
              <a:rPr lang="fr-FR" sz="1400" dirty="0" smtClean="0">
                <a:solidFill>
                  <a:schemeClr val="tx1"/>
                </a:solidFill>
              </a:rPr>
              <a:t>=&gt; s’ils ne peuvent être éliminés dans pays producteur </a:t>
            </a:r>
            <a:r>
              <a:rPr lang="fr-FR" sz="1400" dirty="0">
                <a:solidFill>
                  <a:schemeClr val="tx1"/>
                </a:solidFill>
              </a:rPr>
              <a:t>manière techniquement faisable et économiquement viable</a:t>
            </a:r>
            <a:endParaRPr lang="fr-FR" sz="1400" dirty="0" smtClean="0">
              <a:solidFill>
                <a:schemeClr val="tx1"/>
              </a:solidFill>
            </a:endParaRPr>
          </a:p>
          <a:p>
            <a:pPr lvl="0"/>
            <a:r>
              <a:rPr lang="fr-FR" sz="1400" dirty="0" smtClean="0">
                <a:solidFill>
                  <a:schemeClr val="tx1"/>
                </a:solidFill>
              </a:rPr>
              <a:t>=&gt; élimination conforme à hiérarchie des déchets et principes proximité et autosuffisance national et UE (DCD) </a:t>
            </a:r>
            <a:endParaRPr lang="fr-FR" sz="1400" dirty="0">
              <a:solidFill>
                <a:schemeClr val="tx1"/>
              </a:solidFill>
            </a:endParaRPr>
          </a:p>
          <a:p>
            <a:pPr lvl="0"/>
            <a:endParaRPr lang="fr-FR" sz="1000" dirty="0">
              <a:solidFill>
                <a:schemeClr val="tx1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r-FR" sz="1400" b="1" dirty="0" smtClean="0">
                <a:solidFill>
                  <a:schemeClr val="tx1"/>
                </a:solidFill>
              </a:rPr>
              <a:t>Déchets </a:t>
            </a:r>
            <a:r>
              <a:rPr lang="fr-FR" sz="1400" b="1" dirty="0">
                <a:solidFill>
                  <a:schemeClr val="tx1"/>
                </a:solidFill>
              </a:rPr>
              <a:t>municipaux en mélange </a:t>
            </a:r>
            <a:r>
              <a:rPr lang="fr-FR" sz="1400" dirty="0" smtClean="0">
                <a:solidFill>
                  <a:schemeClr val="tx1"/>
                </a:solidFill>
              </a:rPr>
              <a:t>=&gt; </a:t>
            </a:r>
            <a:r>
              <a:rPr lang="fr-FR" sz="1400" b="1" dirty="0" smtClean="0">
                <a:solidFill>
                  <a:schemeClr val="tx1"/>
                </a:solidFill>
              </a:rPr>
              <a:t>E</a:t>
            </a:r>
            <a:r>
              <a:rPr lang="fr-FR" sz="1400" b="1" dirty="0">
                <a:solidFill>
                  <a:schemeClr val="tx1"/>
                </a:solidFill>
              </a:rPr>
              <a:t>xports </a:t>
            </a:r>
            <a:r>
              <a:rPr lang="fr-FR" sz="1400" b="1" dirty="0" smtClean="0">
                <a:solidFill>
                  <a:schemeClr val="tx1"/>
                </a:solidFill>
              </a:rPr>
              <a:t>pour élimination interdits </a:t>
            </a:r>
            <a:r>
              <a:rPr lang="fr-FR" sz="1400" b="1" dirty="0">
                <a:solidFill>
                  <a:schemeClr val="tx1"/>
                </a:solidFill>
              </a:rPr>
              <a:t>sans </a:t>
            </a:r>
            <a:r>
              <a:rPr lang="fr-FR" sz="1400" b="1" dirty="0" smtClean="0">
                <a:solidFill>
                  <a:schemeClr val="tx1"/>
                </a:solidFill>
              </a:rPr>
              <a:t>exception</a:t>
            </a:r>
            <a:endParaRPr lang="fr-FR" sz="1400" b="1" dirty="0">
              <a:solidFill>
                <a:schemeClr val="tx1"/>
              </a:solidFill>
            </a:endParaRPr>
          </a:p>
        </p:txBody>
      </p:sp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1502830" y="618579"/>
            <a:ext cx="6381537" cy="5036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lIns="90000" tIns="45000" rIns="90000" bIns="4500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Font typeface="Arial" pitchFamily="34" charset="0"/>
              <a:buNone/>
              <a:defRPr sz="105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2000" indent="-72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 sz="9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72000" algn="l" defTabSz="914400" rtl="0" eaLnBrk="1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SzPct val="100000"/>
              <a:buFont typeface="Arial" pitchFamily="34" charset="0"/>
              <a:buChar char="•"/>
              <a:defRPr sz="8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12000" indent="-72000" algn="l" defTabSz="914400" rtl="0" eaLnBrk="1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SzPct val="100000"/>
              <a:buFont typeface="Arial" pitchFamily="34" charset="0"/>
              <a:buChar char="•"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28000" indent="-72000" algn="l" defTabSz="914400" rtl="0" eaLnBrk="1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SzPct val="100000"/>
              <a:buFont typeface="Arial" pitchFamily="34" charset="0"/>
              <a:buChar char="•"/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lang="fr-FR" sz="1800" b="1" dirty="0" smtClean="0">
                <a:solidFill>
                  <a:srgbClr val="000000"/>
                </a:solidFill>
              </a:rPr>
              <a:t>Transferts </a:t>
            </a:r>
            <a:r>
              <a:rPr lang="fr-FR" sz="1800" b="1" dirty="0">
                <a:solidFill>
                  <a:srgbClr val="000000"/>
                </a:solidFill>
              </a:rPr>
              <a:t>intra UE </a:t>
            </a:r>
            <a:r>
              <a:rPr lang="fr-FR" sz="1800" b="1" dirty="0" smtClean="0">
                <a:solidFill>
                  <a:srgbClr val="000000"/>
                </a:solidFill>
              </a:rPr>
              <a:t>: </a:t>
            </a:r>
            <a:r>
              <a:rPr kumimoji="0" lang="fr-FR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rianne"/>
                <a:ea typeface="+mn-ea"/>
                <a:cs typeface="+mn-cs"/>
              </a:rPr>
              <a:t>Interdiction de </a:t>
            </a:r>
            <a:r>
              <a:rPr kumimoji="0" lang="fr-FR" sz="18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rianne"/>
                <a:ea typeface="+mn-ea"/>
                <a:cs typeface="+mn-cs"/>
              </a:rPr>
              <a:t>pour</a:t>
            </a:r>
            <a:r>
              <a:rPr kumimoji="0" lang="fr-FR" sz="18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rianne"/>
                <a:ea typeface="+mn-ea"/>
                <a:cs typeface="+mn-cs"/>
              </a:rPr>
              <a:t> </a:t>
            </a:r>
            <a:r>
              <a:rPr kumimoji="0" lang="fr-FR" sz="18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rianne"/>
                <a:ea typeface="+mn-ea"/>
                <a:cs typeface="+mn-cs"/>
              </a:rPr>
              <a:t>élimination</a:t>
            </a:r>
            <a:endParaRPr kumimoji="0" lang="fr-FR" sz="20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arianne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fr-FR" sz="19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fr-FR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4322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Espace réservé du texte 2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lvl="0" indent="0" hangingPunct="0"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fr-FR" sz="800" dirty="0" smtClean="0">
                <a:solidFill>
                  <a:srgbClr val="4C4C4C"/>
                </a:solidFill>
                <a:latin typeface="Arial" pitchFamily="2"/>
                <a:ea typeface="SimSun" pitchFamily="34"/>
                <a:cs typeface="SimSun" pitchFamily="34"/>
              </a:rPr>
              <a:t>Révision du Règlement </a:t>
            </a:r>
            <a:r>
              <a:rPr lang="fr-FR" sz="800" dirty="0">
                <a:solidFill>
                  <a:srgbClr val="4C4C4C"/>
                </a:solidFill>
                <a:latin typeface="Arial" pitchFamily="2"/>
                <a:ea typeface="SimSun" pitchFamily="34"/>
                <a:cs typeface="SimSun" pitchFamily="34"/>
              </a:rPr>
              <a:t>transferts </a:t>
            </a:r>
            <a:r>
              <a:rPr lang="fr-FR" sz="800" dirty="0" smtClean="0">
                <a:solidFill>
                  <a:srgbClr val="4C4C4C"/>
                </a:solidFill>
                <a:latin typeface="Arial" pitchFamily="2"/>
                <a:ea typeface="SimSun" pitchFamily="34"/>
                <a:cs typeface="SimSun" pitchFamily="34"/>
              </a:rPr>
              <a:t>de </a:t>
            </a:r>
            <a:r>
              <a:rPr lang="fr-FR" sz="800" dirty="0">
                <a:solidFill>
                  <a:srgbClr val="4C4C4C"/>
                </a:solidFill>
                <a:latin typeface="Arial" pitchFamily="2"/>
                <a:ea typeface="SimSun" pitchFamily="34"/>
                <a:cs typeface="SimSun" pitchFamily="34"/>
              </a:rPr>
              <a:t>déchets</a:t>
            </a:r>
          </a:p>
          <a:p>
            <a:pPr marL="0" indent="0">
              <a:buNone/>
            </a:pPr>
            <a:endParaRPr lang="fr-FR" dirty="0"/>
          </a:p>
        </p:txBody>
      </p:sp>
      <p:sp>
        <p:nvSpPr>
          <p:cNvPr id="8" name="Espace réservé de la date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750" b="1" i="0" u="none" strike="noStrike" kern="1200" cap="all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rianne"/>
                <a:ea typeface="+mn-ea"/>
                <a:cs typeface="+mn-cs"/>
              </a:rPr>
              <a:t>21/11/2023</a:t>
            </a:r>
            <a:endParaRPr kumimoji="0" lang="fr-FR" sz="750" b="1" i="0" u="none" strike="noStrike" kern="1200" cap="all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arianne"/>
              <a:ea typeface="+mn-ea"/>
              <a:cs typeface="+mn-cs"/>
            </a:endParaRPr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75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rianne"/>
                <a:ea typeface="+mn-ea"/>
                <a:cs typeface="+mn-cs"/>
              </a:rPr>
              <a:t>Journée de rencontre PNTTD / professionnels des déchets</a:t>
            </a:r>
            <a:endParaRPr kumimoji="0" lang="fr-FR" sz="75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arianne"/>
              <a:ea typeface="+mn-ea"/>
              <a:cs typeface="+mn-cs"/>
            </a:endParaRPr>
          </a:p>
        </p:txBody>
      </p:sp>
      <p:sp>
        <p:nvSpPr>
          <p:cNvPr id="12" name="Espace réservé du numéro de diapositive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3122C9-A0B9-462F-8757-0847AD287B63}" type="slidenum">
              <a:rPr kumimoji="0" lang="fr-FR" sz="75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rianne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fr-FR" sz="75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arianne"/>
              <a:ea typeface="+mn-ea"/>
              <a:cs typeface="+mn-cs"/>
            </a:endParaRPr>
          </a:p>
        </p:txBody>
      </p:sp>
      <p:sp>
        <p:nvSpPr>
          <p:cNvPr id="11" name="Rectangle à coins arrondis 10"/>
          <p:cNvSpPr/>
          <p:nvPr/>
        </p:nvSpPr>
        <p:spPr>
          <a:xfrm>
            <a:off x="179512" y="1491630"/>
            <a:ext cx="8784976" cy="86625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arianne"/>
              <a:ea typeface="+mn-ea"/>
              <a:cs typeface="+mn-cs"/>
            </a:endParaRPr>
          </a:p>
          <a:p>
            <a:pPr lvl="0"/>
            <a:endParaRPr lang="fr-FR" sz="1400" dirty="0" smtClean="0">
              <a:solidFill>
                <a:srgbClr val="000000"/>
              </a:solidFill>
            </a:endParaRPr>
          </a:p>
          <a:p>
            <a:pPr lvl="0"/>
            <a:r>
              <a:rPr lang="fr-FR" sz="1400" dirty="0" smtClean="0">
                <a:solidFill>
                  <a:srgbClr val="000000"/>
                </a:solidFill>
              </a:rPr>
              <a:t>Si désaccord </a:t>
            </a:r>
            <a:r>
              <a:rPr lang="fr-FR" sz="1400" dirty="0">
                <a:solidFill>
                  <a:srgbClr val="000000"/>
                </a:solidFill>
              </a:rPr>
              <a:t>sur classification entre les AC </a:t>
            </a:r>
            <a:r>
              <a:rPr lang="fr-FR" sz="1400" dirty="0" smtClean="0">
                <a:solidFill>
                  <a:srgbClr val="000000"/>
                </a:solidFill>
              </a:rPr>
              <a:t>:  position </a:t>
            </a:r>
            <a:r>
              <a:rPr lang="fr-FR" sz="1400" dirty="0">
                <a:solidFill>
                  <a:srgbClr val="000000"/>
                </a:solidFill>
              </a:rPr>
              <a:t>la + </a:t>
            </a:r>
            <a:r>
              <a:rPr lang="fr-FR" sz="1400" dirty="0" smtClean="0">
                <a:solidFill>
                  <a:srgbClr val="000000"/>
                </a:solidFill>
              </a:rPr>
              <a:t>contraignante s’applique :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r-FR" sz="1400" dirty="0" smtClean="0">
                <a:solidFill>
                  <a:srgbClr val="000000"/>
                </a:solidFill>
              </a:rPr>
              <a:t>Déchet </a:t>
            </a:r>
            <a:r>
              <a:rPr lang="fr-FR" sz="1400" dirty="0">
                <a:solidFill>
                  <a:srgbClr val="000000"/>
                </a:solidFill>
              </a:rPr>
              <a:t>/ </a:t>
            </a:r>
            <a:r>
              <a:rPr lang="fr-FR" sz="1400" dirty="0" smtClean="0">
                <a:solidFill>
                  <a:srgbClr val="000000"/>
                </a:solidFill>
              </a:rPr>
              <a:t>Bien usagé = </a:t>
            </a:r>
            <a:r>
              <a:rPr lang="fr-FR" sz="1400" dirty="0">
                <a:solidFill>
                  <a:srgbClr val="000000"/>
                </a:solidFill>
              </a:rPr>
              <a:t>Déchet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000000"/>
                </a:solidFill>
              </a:rPr>
              <a:t>DND / DD = DD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arianne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arianne"/>
              <a:ea typeface="+mn-ea"/>
              <a:cs typeface="+mn-cs"/>
            </a:endParaRPr>
          </a:p>
        </p:txBody>
      </p:sp>
      <p:sp>
        <p:nvSpPr>
          <p:cNvPr id="14" name="Rectangle à coins arrondis 13"/>
          <p:cNvSpPr/>
          <p:nvPr/>
        </p:nvSpPr>
        <p:spPr>
          <a:xfrm>
            <a:off x="179512" y="2505788"/>
            <a:ext cx="8784976" cy="1981838"/>
          </a:xfrm>
          <a:prstGeom prst="round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fr-FR" sz="1400" dirty="0" smtClean="0">
                <a:solidFill>
                  <a:srgbClr val="000000"/>
                </a:solidFill>
              </a:rPr>
              <a:t>Si désaccord sur classification entre les AC :  position la + contraignante s’applique mais en plus   :</a:t>
            </a:r>
          </a:p>
          <a:p>
            <a:pPr lvl="0"/>
            <a:endParaRPr lang="fr-FR" sz="1000" dirty="0" smtClean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 smtClean="0">
                <a:solidFill>
                  <a:srgbClr val="000000"/>
                </a:solidFill>
              </a:rPr>
              <a:t>Référence </a:t>
            </a:r>
            <a:r>
              <a:rPr lang="fr-FR" sz="1400" dirty="0">
                <a:solidFill>
                  <a:srgbClr val="000000"/>
                </a:solidFill>
              </a:rPr>
              <a:t>articles 5 </a:t>
            </a:r>
            <a:r>
              <a:rPr lang="fr-FR" sz="1400" dirty="0" smtClean="0">
                <a:solidFill>
                  <a:srgbClr val="000000"/>
                </a:solidFill>
              </a:rPr>
              <a:t>(critères SSD) et </a:t>
            </a:r>
            <a:r>
              <a:rPr lang="fr-FR" sz="1400" dirty="0">
                <a:solidFill>
                  <a:srgbClr val="000000"/>
                </a:solidFill>
              </a:rPr>
              <a:t>6 </a:t>
            </a:r>
            <a:r>
              <a:rPr lang="fr-FR" sz="1400" dirty="0" smtClean="0">
                <a:solidFill>
                  <a:srgbClr val="000000"/>
                </a:solidFill>
              </a:rPr>
              <a:t>(sous produits) de DCD</a:t>
            </a:r>
          </a:p>
          <a:p>
            <a:r>
              <a:rPr lang="fr-FR" sz="1400" dirty="0" smtClean="0">
                <a:solidFill>
                  <a:srgbClr val="000000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 smtClean="0">
                <a:solidFill>
                  <a:srgbClr val="000000"/>
                </a:solidFill>
              </a:rPr>
              <a:t>Commission habilitée à </a:t>
            </a:r>
            <a:r>
              <a:rPr lang="fr-FR" sz="1400" b="1" dirty="0" smtClean="0">
                <a:solidFill>
                  <a:srgbClr val="000000"/>
                </a:solidFill>
              </a:rPr>
              <a:t>adopter des actes pour compléter </a:t>
            </a:r>
            <a:r>
              <a:rPr lang="fr-FR" sz="1400" b="1" dirty="0" err="1" smtClean="0">
                <a:solidFill>
                  <a:srgbClr val="000000"/>
                </a:solidFill>
              </a:rPr>
              <a:t>Rglt</a:t>
            </a:r>
            <a:r>
              <a:rPr lang="fr-FR" sz="1400" b="1" dirty="0" smtClean="0">
                <a:solidFill>
                  <a:srgbClr val="000000"/>
                </a:solidFill>
              </a:rPr>
              <a:t> </a:t>
            </a:r>
            <a:r>
              <a:rPr lang="fr-FR" sz="1400" dirty="0" smtClean="0">
                <a:solidFill>
                  <a:srgbClr val="000000"/>
                </a:solidFill>
              </a:rPr>
              <a:t>sur :</a:t>
            </a:r>
          </a:p>
          <a:p>
            <a:r>
              <a:rPr lang="fr-FR" sz="1400" dirty="0" smtClean="0">
                <a:solidFill>
                  <a:srgbClr val="000000"/>
                </a:solidFill>
              </a:rPr>
              <a:t>	* critères </a:t>
            </a:r>
            <a:r>
              <a:rPr lang="fr-FR" sz="1400" b="1" dirty="0" smtClean="0">
                <a:solidFill>
                  <a:srgbClr val="000000"/>
                </a:solidFill>
              </a:rPr>
              <a:t>distinction</a:t>
            </a:r>
            <a:r>
              <a:rPr lang="fr-FR" sz="1400" dirty="0" smtClean="0">
                <a:solidFill>
                  <a:srgbClr val="000000"/>
                </a:solidFill>
              </a:rPr>
              <a:t> de certains </a:t>
            </a:r>
            <a:r>
              <a:rPr lang="fr-FR" sz="1400" b="1" dirty="0" smtClean="0">
                <a:solidFill>
                  <a:srgbClr val="000000"/>
                </a:solidFill>
              </a:rPr>
              <a:t>déchet </a:t>
            </a:r>
            <a:r>
              <a:rPr lang="fr-FR" sz="1400" b="1" dirty="0">
                <a:solidFill>
                  <a:srgbClr val="000000"/>
                </a:solidFill>
              </a:rPr>
              <a:t>/ bien </a:t>
            </a:r>
            <a:r>
              <a:rPr lang="fr-FR" sz="1400" b="1" dirty="0" smtClean="0">
                <a:solidFill>
                  <a:srgbClr val="000000"/>
                </a:solidFill>
              </a:rPr>
              <a:t>usagé</a:t>
            </a:r>
            <a:endParaRPr lang="fr-FR" sz="1200" b="1" dirty="0">
              <a:solidFill>
                <a:srgbClr val="000000"/>
              </a:solidFill>
            </a:endParaRPr>
          </a:p>
          <a:p>
            <a:pPr lvl="0"/>
            <a:r>
              <a:rPr lang="fr-FR" sz="1400" dirty="0" smtClean="0">
                <a:solidFill>
                  <a:srgbClr val="000000"/>
                </a:solidFill>
              </a:rPr>
              <a:t>	* </a:t>
            </a:r>
            <a:r>
              <a:rPr lang="fr-FR" sz="1400" b="1" dirty="0" smtClean="0">
                <a:solidFill>
                  <a:srgbClr val="000000"/>
                </a:solidFill>
              </a:rPr>
              <a:t>seuils </a:t>
            </a:r>
            <a:r>
              <a:rPr lang="fr-FR" sz="1400" b="1" dirty="0">
                <a:solidFill>
                  <a:srgbClr val="000000"/>
                </a:solidFill>
              </a:rPr>
              <a:t>de </a:t>
            </a:r>
            <a:r>
              <a:rPr lang="fr-FR" sz="1400" b="1" dirty="0" smtClean="0">
                <a:solidFill>
                  <a:srgbClr val="000000"/>
                </a:solidFill>
              </a:rPr>
              <a:t>contamination </a:t>
            </a:r>
            <a:r>
              <a:rPr lang="fr-FR" sz="1400" dirty="0" smtClean="0">
                <a:solidFill>
                  <a:srgbClr val="000000"/>
                </a:solidFill>
              </a:rPr>
              <a:t>pour </a:t>
            </a:r>
            <a:r>
              <a:rPr lang="fr-FR" sz="1400" dirty="0">
                <a:solidFill>
                  <a:srgbClr val="000000"/>
                </a:solidFill>
              </a:rPr>
              <a:t>classement </a:t>
            </a:r>
            <a:r>
              <a:rPr lang="fr-FR" sz="1400" b="1" dirty="0" smtClean="0">
                <a:solidFill>
                  <a:srgbClr val="000000"/>
                </a:solidFill>
              </a:rPr>
              <a:t>déchet non dangereux / dangereux </a:t>
            </a:r>
            <a:endParaRPr lang="fr-FR" sz="1400" b="1" dirty="0">
              <a:solidFill>
                <a:srgbClr val="000000"/>
              </a:solidFill>
            </a:endParaRPr>
          </a:p>
          <a:p>
            <a:pPr lvl="0"/>
            <a:r>
              <a:rPr lang="fr-FR" sz="1400" dirty="0" smtClean="0">
                <a:solidFill>
                  <a:srgbClr val="000000"/>
                </a:solidFill>
              </a:rPr>
              <a:t>	(notamment déchets composites plastique et métal, plastiques ou papier…) </a:t>
            </a:r>
            <a:endParaRPr lang="fr-FR" sz="1200" dirty="0">
              <a:solidFill>
                <a:srgbClr val="000000"/>
              </a:solidFill>
            </a:endParaRPr>
          </a:p>
        </p:txBody>
      </p:sp>
      <p:sp>
        <p:nvSpPr>
          <p:cNvPr id="17" name="Text Box 2"/>
          <p:cNvSpPr txBox="1">
            <a:spLocks noGrp="1" noChangeArrowheads="1"/>
          </p:cNvSpPr>
          <p:nvPr>
            <p:ph idx="14"/>
          </p:nvPr>
        </p:nvSpPr>
        <p:spPr bwMode="auto">
          <a:xfrm>
            <a:off x="1403648" y="435195"/>
            <a:ext cx="6008079" cy="5036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 algn="ctr"/>
            <a:r>
              <a:rPr lang="fr-FR" sz="1800" b="1" dirty="0" smtClean="0"/>
              <a:t>Déchets non dangereux / dangereux</a:t>
            </a:r>
          </a:p>
          <a:p>
            <a:pPr algn="ctr"/>
            <a:r>
              <a:rPr lang="fr-FR" sz="1800" b="1" dirty="0"/>
              <a:t>D</a:t>
            </a:r>
            <a:r>
              <a:rPr lang="fr-FR" sz="1800" b="1" dirty="0" smtClean="0"/>
              <a:t>échets </a:t>
            </a:r>
            <a:r>
              <a:rPr lang="fr-FR" sz="1800" b="1" dirty="0"/>
              <a:t>/ bien </a:t>
            </a:r>
            <a:r>
              <a:rPr lang="fr-FR" sz="1800" b="1" dirty="0" smtClean="0"/>
              <a:t>usagés</a:t>
            </a:r>
          </a:p>
          <a:p>
            <a:pPr algn="ctr"/>
            <a:endParaRPr lang="fr-FR" sz="1900" b="1" dirty="0">
              <a:solidFill>
                <a:prstClr val="black"/>
              </a:solidFill>
              <a:latin typeface="Calibri" panose="020F0502020204030204"/>
            </a:endParaRPr>
          </a:p>
          <a:p>
            <a:endParaRPr lang="fr-FR" sz="190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797210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Espace réservé du texte 2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lvl="0" indent="0" hangingPunct="0"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fr-FR" sz="800" dirty="0" smtClean="0">
                <a:solidFill>
                  <a:srgbClr val="4C4C4C"/>
                </a:solidFill>
                <a:latin typeface="Arial" pitchFamily="2"/>
                <a:ea typeface="SimSun" pitchFamily="34"/>
                <a:cs typeface="SimSun" pitchFamily="34"/>
              </a:rPr>
              <a:t>Révision du Règlement </a:t>
            </a:r>
            <a:r>
              <a:rPr lang="fr-FR" sz="800" dirty="0">
                <a:solidFill>
                  <a:srgbClr val="4C4C4C"/>
                </a:solidFill>
                <a:latin typeface="Arial" pitchFamily="2"/>
                <a:ea typeface="SimSun" pitchFamily="34"/>
                <a:cs typeface="SimSun" pitchFamily="34"/>
              </a:rPr>
              <a:t>transferts </a:t>
            </a:r>
            <a:r>
              <a:rPr lang="fr-FR" sz="800" dirty="0" smtClean="0">
                <a:solidFill>
                  <a:srgbClr val="4C4C4C"/>
                </a:solidFill>
                <a:latin typeface="Arial" pitchFamily="2"/>
                <a:ea typeface="SimSun" pitchFamily="34"/>
                <a:cs typeface="SimSun" pitchFamily="34"/>
              </a:rPr>
              <a:t>de </a:t>
            </a:r>
            <a:r>
              <a:rPr lang="fr-FR" sz="800" dirty="0">
                <a:solidFill>
                  <a:srgbClr val="4C4C4C"/>
                </a:solidFill>
                <a:latin typeface="Arial" pitchFamily="2"/>
                <a:ea typeface="SimSun" pitchFamily="34"/>
                <a:cs typeface="SimSun" pitchFamily="34"/>
              </a:rPr>
              <a:t>déchets</a:t>
            </a:r>
          </a:p>
          <a:p>
            <a:pPr marL="0" indent="0">
              <a:buNone/>
            </a:pPr>
            <a:endParaRPr lang="fr-FR" dirty="0"/>
          </a:p>
        </p:txBody>
      </p:sp>
      <p:sp>
        <p:nvSpPr>
          <p:cNvPr id="8" name="Espace réservé de la date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750" b="1" i="0" u="none" strike="noStrike" kern="1200" cap="all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rianne"/>
                <a:ea typeface="+mn-ea"/>
                <a:cs typeface="+mn-cs"/>
              </a:rPr>
              <a:t>21/11/2023</a:t>
            </a:r>
            <a:endParaRPr kumimoji="0" lang="fr-FR" sz="750" b="1" i="0" u="none" strike="noStrike" kern="1200" cap="all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arianne"/>
              <a:ea typeface="+mn-ea"/>
              <a:cs typeface="+mn-cs"/>
            </a:endParaRPr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75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rianne"/>
                <a:ea typeface="+mn-ea"/>
                <a:cs typeface="+mn-cs"/>
              </a:rPr>
              <a:t>Journée de rencontre PNTTD / professionnels des déchets</a:t>
            </a:r>
            <a:endParaRPr kumimoji="0" lang="fr-FR" sz="75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arianne"/>
              <a:ea typeface="+mn-ea"/>
              <a:cs typeface="+mn-cs"/>
            </a:endParaRPr>
          </a:p>
        </p:txBody>
      </p:sp>
      <p:sp>
        <p:nvSpPr>
          <p:cNvPr id="12" name="Espace réservé du numéro de diapositive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3122C9-A0B9-462F-8757-0847AD287B63}" type="slidenum">
              <a:rPr kumimoji="0" lang="fr-FR" sz="75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rianne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fr-FR" sz="75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arianne"/>
              <a:ea typeface="+mn-ea"/>
              <a:cs typeface="+mn-cs"/>
            </a:endParaRPr>
          </a:p>
        </p:txBody>
      </p:sp>
      <p:sp>
        <p:nvSpPr>
          <p:cNvPr id="11" name="Rectangle à coins arrondis 10"/>
          <p:cNvSpPr/>
          <p:nvPr/>
        </p:nvSpPr>
        <p:spPr>
          <a:xfrm>
            <a:off x="360000" y="1131590"/>
            <a:ext cx="8424000" cy="149861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lvl="0" indent="-285750">
              <a:buFont typeface="Wingdings" panose="05000000000000000000" pitchFamily="2" charset="2"/>
              <a:buChar char="ü"/>
            </a:pPr>
            <a:endParaRPr lang="fr-FR" sz="1400" dirty="0" smtClean="0">
              <a:solidFill>
                <a:srgbClr val="000000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r-FR" sz="1600" u="sng" dirty="0" smtClean="0">
                <a:solidFill>
                  <a:srgbClr val="000000"/>
                </a:solidFill>
              </a:rPr>
              <a:t>Transferts intra UE</a:t>
            </a:r>
            <a:r>
              <a:rPr lang="fr-FR" sz="1600" dirty="0" smtClean="0">
                <a:solidFill>
                  <a:srgbClr val="000000"/>
                </a:solidFill>
              </a:rPr>
              <a:t> : Producteur, notifiant, entreprises =&gt; mesures </a:t>
            </a:r>
            <a:r>
              <a:rPr lang="fr-FR" sz="1600" dirty="0">
                <a:solidFill>
                  <a:srgbClr val="000000"/>
                </a:solidFill>
              </a:rPr>
              <a:t>respect </a:t>
            </a:r>
            <a:r>
              <a:rPr lang="fr-FR" sz="1600" dirty="0" smtClean="0">
                <a:solidFill>
                  <a:srgbClr val="000000"/>
                </a:solidFill>
              </a:rPr>
              <a:t>GER </a:t>
            </a:r>
          </a:p>
          <a:p>
            <a:pPr lvl="0"/>
            <a:endParaRPr lang="fr-FR" sz="1000" dirty="0">
              <a:solidFill>
                <a:srgbClr val="000000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r-FR" sz="1600" u="sng" dirty="0" smtClean="0">
                <a:solidFill>
                  <a:srgbClr val="000000"/>
                </a:solidFill>
              </a:rPr>
              <a:t>Exports </a:t>
            </a:r>
            <a:r>
              <a:rPr lang="fr-FR" sz="1600" u="sng" dirty="0">
                <a:solidFill>
                  <a:srgbClr val="000000"/>
                </a:solidFill>
              </a:rPr>
              <a:t>hors UE </a:t>
            </a:r>
            <a:r>
              <a:rPr lang="fr-FR" sz="1600" dirty="0">
                <a:solidFill>
                  <a:srgbClr val="000000"/>
                </a:solidFill>
              </a:rPr>
              <a:t>: </a:t>
            </a:r>
          </a:p>
          <a:p>
            <a:pPr lvl="0"/>
            <a:r>
              <a:rPr lang="fr-FR" sz="1600" dirty="0">
                <a:solidFill>
                  <a:srgbClr val="000000"/>
                </a:solidFill>
              </a:rPr>
              <a:t> </a:t>
            </a:r>
            <a:r>
              <a:rPr lang="fr-FR" sz="1600" dirty="0" smtClean="0">
                <a:solidFill>
                  <a:srgbClr val="000000"/>
                </a:solidFill>
              </a:rPr>
              <a:t>    ACE impose et s’efforce </a:t>
            </a:r>
            <a:r>
              <a:rPr lang="fr-FR" sz="1600" dirty="0">
                <a:solidFill>
                  <a:srgbClr val="000000"/>
                </a:solidFill>
              </a:rPr>
              <a:t>de vérifier </a:t>
            </a:r>
            <a:r>
              <a:rPr lang="fr-FR" sz="1600" dirty="0" smtClean="0">
                <a:solidFill>
                  <a:srgbClr val="000000"/>
                </a:solidFill>
              </a:rPr>
              <a:t>GER sur toute la durée transfert</a:t>
            </a:r>
            <a:endParaRPr lang="fr-FR" sz="1600" dirty="0">
              <a:solidFill>
                <a:srgbClr val="000000"/>
              </a:solidFill>
            </a:endParaRPr>
          </a:p>
          <a:p>
            <a:pPr lvl="0"/>
            <a:r>
              <a:rPr lang="fr-FR" sz="1600" dirty="0" smtClean="0">
                <a:solidFill>
                  <a:srgbClr val="000000"/>
                </a:solidFill>
              </a:rPr>
              <a:t>     Opération réputée GER si ACD </a:t>
            </a:r>
            <a:r>
              <a:rPr lang="fr-FR" sz="1600" dirty="0">
                <a:solidFill>
                  <a:srgbClr val="000000"/>
                </a:solidFill>
              </a:rPr>
              <a:t>et notifiant </a:t>
            </a:r>
            <a:r>
              <a:rPr lang="fr-FR" sz="1600" dirty="0" smtClean="0">
                <a:solidFill>
                  <a:srgbClr val="000000"/>
                </a:solidFill>
              </a:rPr>
              <a:t>prouvent respect normes sanitaires        et environnementales dans IT destination</a:t>
            </a:r>
            <a:endParaRPr lang="fr-FR" sz="1600" dirty="0">
              <a:solidFill>
                <a:srgbClr val="000000"/>
              </a:solidFill>
            </a:endParaRPr>
          </a:p>
          <a:p>
            <a:pPr lvl="0"/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14" name="Rectangle à coins arrondis 13"/>
          <p:cNvSpPr/>
          <p:nvPr/>
        </p:nvSpPr>
        <p:spPr>
          <a:xfrm>
            <a:off x="360001" y="2859782"/>
            <a:ext cx="8424000" cy="1765814"/>
          </a:xfrm>
          <a:prstGeom prst="round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fr-FR" sz="1000" dirty="0" smtClean="0">
              <a:solidFill>
                <a:srgbClr val="000000"/>
              </a:solidFill>
              <a:latin typeface="Marianne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r-FR" sz="1600" dirty="0" smtClean="0">
                <a:solidFill>
                  <a:srgbClr val="000000"/>
                </a:solidFill>
                <a:latin typeface="Marianne"/>
              </a:rPr>
              <a:t>Tous transferts 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sz="1600" b="1" dirty="0" smtClean="0">
                <a:solidFill>
                  <a:srgbClr val="000000"/>
                </a:solidFill>
                <a:latin typeface="Marianne"/>
              </a:rPr>
              <a:t>Personne qui organise le transfert </a:t>
            </a:r>
            <a:r>
              <a:rPr lang="fr-FR" sz="1600" dirty="0" smtClean="0">
                <a:solidFill>
                  <a:srgbClr val="000000"/>
                </a:solidFill>
                <a:latin typeface="Marianne"/>
              </a:rPr>
              <a:t>également concernée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fr-FR" sz="1000" dirty="0" smtClean="0">
              <a:solidFill>
                <a:srgbClr val="000000"/>
              </a:solidFill>
              <a:latin typeface="Marianne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sz="1600" dirty="0" smtClean="0">
                <a:solidFill>
                  <a:srgbClr val="000000"/>
                </a:solidFill>
                <a:latin typeface="Marianne"/>
              </a:rPr>
              <a:t>GER concerne également les </a:t>
            </a:r>
            <a:r>
              <a:rPr lang="fr-FR" sz="1600" b="1" dirty="0" smtClean="0">
                <a:solidFill>
                  <a:srgbClr val="000000"/>
                </a:solidFill>
                <a:latin typeface="Marianne"/>
              </a:rPr>
              <a:t>résidus</a:t>
            </a:r>
            <a:r>
              <a:rPr lang="fr-FR" sz="1600" dirty="0" smtClean="0">
                <a:solidFill>
                  <a:srgbClr val="000000"/>
                </a:solidFill>
                <a:latin typeface="Marianne"/>
              </a:rPr>
              <a:t> générés suite opération R ou D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lang="fr-FR" sz="1000" dirty="0" smtClean="0">
              <a:solidFill>
                <a:srgbClr val="000000"/>
              </a:solidFill>
              <a:latin typeface="Marianne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sz="1600" b="1" dirty="0" smtClean="0">
                <a:solidFill>
                  <a:srgbClr val="000000"/>
                </a:solidFill>
                <a:latin typeface="Marianne"/>
              </a:rPr>
              <a:t>Nouvelle A</a:t>
            </a:r>
            <a:r>
              <a:rPr kumimoji="0" lang="fr-FR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rianne"/>
              </a:rPr>
              <a:t>nnexe</a:t>
            </a:r>
            <a:r>
              <a:rPr kumimoji="0" lang="fr-FR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rianne"/>
              </a:rPr>
              <a:t> X partie B </a:t>
            </a:r>
            <a:r>
              <a:rPr lang="fr-FR" sz="1600" b="1" dirty="0" smtClean="0">
                <a:solidFill>
                  <a:srgbClr val="000000"/>
                </a:solidFill>
                <a:latin typeface="Marianne"/>
              </a:rPr>
              <a:t>liste</a:t>
            </a:r>
            <a:r>
              <a:rPr kumimoji="0" lang="fr-FR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rianne"/>
              </a:rPr>
              <a:t> critères </a:t>
            </a:r>
            <a:r>
              <a:rPr kumimoji="0" lang="fr-FR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rianne"/>
              </a:rPr>
              <a:t>démontrant</a:t>
            </a:r>
            <a:r>
              <a:rPr kumimoji="0" lang="fr-FR" sz="16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rianne"/>
              </a:rPr>
              <a:t> IT assure GER déchets importés</a:t>
            </a: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arianne"/>
            </a:endParaRPr>
          </a:p>
        </p:txBody>
      </p:sp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1372233" y="483519"/>
            <a:ext cx="5904656" cy="49016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lIns="90000" tIns="45000" rIns="90000" bIns="4500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Font typeface="Arial" pitchFamily="34" charset="0"/>
              <a:buNone/>
              <a:defRPr sz="105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2000" indent="-72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 sz="9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72000" algn="l" defTabSz="914400" rtl="0" eaLnBrk="1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SzPct val="100000"/>
              <a:buFont typeface="Arial" pitchFamily="34" charset="0"/>
              <a:buChar char="•"/>
              <a:defRPr sz="8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12000" indent="-72000" algn="l" defTabSz="914400" rtl="0" eaLnBrk="1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SzPct val="100000"/>
              <a:buFont typeface="Arial" pitchFamily="34" charset="0"/>
              <a:buChar char="•"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28000" indent="-72000" algn="l" defTabSz="914400" rtl="0" eaLnBrk="1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SzPct val="100000"/>
              <a:buFont typeface="Arial" pitchFamily="34" charset="0"/>
              <a:buChar char="•"/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rianne"/>
                <a:ea typeface="+mn-ea"/>
                <a:cs typeface="+mn-cs"/>
              </a:rPr>
              <a:t>Gestion écologiquement rationnelle (GER)</a:t>
            </a:r>
            <a:endParaRPr kumimoji="0" lang="fr-FR" sz="20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arianne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fr-FR" sz="19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7642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Espace réservé du texte 2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lvl="0" indent="0" hangingPunct="0"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fr-FR" sz="800" dirty="0" smtClean="0">
                <a:solidFill>
                  <a:srgbClr val="4C4C4C"/>
                </a:solidFill>
                <a:latin typeface="Arial" pitchFamily="2"/>
                <a:ea typeface="SimSun" pitchFamily="34"/>
                <a:cs typeface="SimSun" pitchFamily="34"/>
              </a:rPr>
              <a:t>Révision du Règlement </a:t>
            </a:r>
            <a:r>
              <a:rPr lang="fr-FR" sz="800" dirty="0">
                <a:solidFill>
                  <a:srgbClr val="4C4C4C"/>
                </a:solidFill>
                <a:latin typeface="Arial" pitchFamily="2"/>
                <a:ea typeface="SimSun" pitchFamily="34"/>
                <a:cs typeface="SimSun" pitchFamily="34"/>
              </a:rPr>
              <a:t>transferts </a:t>
            </a:r>
            <a:r>
              <a:rPr lang="fr-FR" sz="800" dirty="0" smtClean="0">
                <a:solidFill>
                  <a:srgbClr val="4C4C4C"/>
                </a:solidFill>
                <a:latin typeface="Arial" pitchFamily="2"/>
                <a:ea typeface="SimSun" pitchFamily="34"/>
                <a:cs typeface="SimSun" pitchFamily="34"/>
              </a:rPr>
              <a:t>de </a:t>
            </a:r>
            <a:r>
              <a:rPr lang="fr-FR" sz="800" dirty="0">
                <a:solidFill>
                  <a:srgbClr val="4C4C4C"/>
                </a:solidFill>
                <a:latin typeface="Arial" pitchFamily="2"/>
                <a:ea typeface="SimSun" pitchFamily="34"/>
                <a:cs typeface="SimSun" pitchFamily="34"/>
              </a:rPr>
              <a:t>déchets</a:t>
            </a:r>
          </a:p>
          <a:p>
            <a:pPr marL="0" indent="0">
              <a:buNone/>
            </a:pPr>
            <a:endParaRPr lang="fr-FR" dirty="0"/>
          </a:p>
        </p:txBody>
      </p:sp>
      <p:sp>
        <p:nvSpPr>
          <p:cNvPr id="8" name="Espace réservé de la date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750" b="1" i="0" u="none" strike="noStrike" kern="1200" cap="all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rianne"/>
                <a:ea typeface="+mn-ea"/>
                <a:cs typeface="+mn-cs"/>
              </a:rPr>
              <a:t>21/11/2023</a:t>
            </a:r>
            <a:endParaRPr kumimoji="0" lang="fr-FR" sz="750" b="1" i="0" u="none" strike="noStrike" kern="1200" cap="all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arianne"/>
              <a:ea typeface="+mn-ea"/>
              <a:cs typeface="+mn-cs"/>
            </a:endParaRPr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75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rianne"/>
                <a:ea typeface="+mn-ea"/>
                <a:cs typeface="+mn-cs"/>
              </a:rPr>
              <a:t>Journée de rencontre PNTTD / professionnels des déchets</a:t>
            </a:r>
            <a:endParaRPr kumimoji="0" lang="fr-FR" sz="75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arianne"/>
              <a:ea typeface="+mn-ea"/>
              <a:cs typeface="+mn-cs"/>
            </a:endParaRPr>
          </a:p>
        </p:txBody>
      </p:sp>
      <p:sp>
        <p:nvSpPr>
          <p:cNvPr id="12" name="Espace réservé du numéro de diapositive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3122C9-A0B9-462F-8757-0847AD287B63}" type="slidenum">
              <a:rPr kumimoji="0" lang="fr-FR" sz="75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rianne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fr-FR" sz="75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arianne"/>
              <a:ea typeface="+mn-ea"/>
              <a:cs typeface="+mn-cs"/>
            </a:endParaRPr>
          </a:p>
        </p:txBody>
      </p:sp>
      <p:sp>
        <p:nvSpPr>
          <p:cNvPr id="11" name="Rectangle à coins arrondis 10"/>
          <p:cNvSpPr/>
          <p:nvPr/>
        </p:nvSpPr>
        <p:spPr>
          <a:xfrm>
            <a:off x="466319" y="1318986"/>
            <a:ext cx="8210138" cy="103674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arianne"/>
              <a:ea typeface="+mn-ea"/>
              <a:cs typeface="+mn-cs"/>
            </a:endParaRPr>
          </a:p>
          <a:p>
            <a:pPr lvl="0"/>
            <a:endParaRPr lang="fr-FR" sz="1600" dirty="0" smtClean="0">
              <a:solidFill>
                <a:srgbClr val="000000"/>
              </a:solidFill>
            </a:endParaRPr>
          </a:p>
          <a:p>
            <a:pPr lvl="0"/>
            <a:r>
              <a:rPr lang="fr-FR" sz="1600" dirty="0" smtClean="0">
                <a:solidFill>
                  <a:srgbClr val="000000"/>
                </a:solidFill>
              </a:rPr>
              <a:t>Cas </a:t>
            </a:r>
            <a:r>
              <a:rPr lang="fr-FR" sz="1600" dirty="0">
                <a:solidFill>
                  <a:srgbClr val="000000"/>
                </a:solidFill>
              </a:rPr>
              <a:t>par cas application Règlement </a:t>
            </a:r>
            <a:r>
              <a:rPr lang="fr-FR" sz="1600" dirty="0" smtClean="0">
                <a:solidFill>
                  <a:srgbClr val="000000"/>
                </a:solidFill>
              </a:rPr>
              <a:t>1418/2007 sur avis pays destinataire </a:t>
            </a:r>
            <a:r>
              <a:rPr lang="fr-FR" sz="1600" dirty="0">
                <a:solidFill>
                  <a:srgbClr val="000000"/>
                </a:solidFill>
              </a:rPr>
              <a:t>:</a:t>
            </a:r>
          </a:p>
          <a:p>
            <a:pPr lvl="0">
              <a:spcBef>
                <a:spcPts val="600"/>
              </a:spcBef>
            </a:pPr>
            <a:r>
              <a:rPr lang="fr-FR" sz="1500" dirty="0" smtClean="0">
                <a:solidFill>
                  <a:srgbClr val="000000"/>
                </a:solidFill>
              </a:rPr>
              <a:t>=&gt; Interdiction / Notification / Absence </a:t>
            </a:r>
            <a:r>
              <a:rPr lang="fr-FR" sz="1500" dirty="0">
                <a:solidFill>
                  <a:srgbClr val="000000"/>
                </a:solidFill>
              </a:rPr>
              <a:t>contrôle pays </a:t>
            </a:r>
            <a:r>
              <a:rPr lang="fr-FR" sz="1500" dirty="0" smtClean="0">
                <a:solidFill>
                  <a:srgbClr val="000000"/>
                </a:solidFill>
              </a:rPr>
              <a:t>destination / Autre </a:t>
            </a:r>
            <a:r>
              <a:rPr lang="fr-FR" sz="1500" dirty="0">
                <a:solidFill>
                  <a:srgbClr val="000000"/>
                </a:solidFill>
              </a:rPr>
              <a:t>procédure </a:t>
            </a:r>
            <a:r>
              <a:rPr lang="fr-FR" sz="1500" dirty="0" smtClean="0">
                <a:solidFill>
                  <a:srgbClr val="000000"/>
                </a:solidFill>
              </a:rPr>
              <a:t>pays </a:t>
            </a:r>
            <a:r>
              <a:rPr lang="fr-FR" sz="1500" dirty="0">
                <a:solidFill>
                  <a:srgbClr val="000000"/>
                </a:solidFill>
              </a:rPr>
              <a:t>destination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arianne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arianne"/>
              <a:ea typeface="+mn-ea"/>
              <a:cs typeface="+mn-cs"/>
            </a:endParaRPr>
          </a:p>
        </p:txBody>
      </p:sp>
      <p:sp>
        <p:nvSpPr>
          <p:cNvPr id="14" name="Rectangle à coins arrondis 13"/>
          <p:cNvSpPr/>
          <p:nvPr/>
        </p:nvSpPr>
        <p:spPr>
          <a:xfrm>
            <a:off x="456117" y="2568078"/>
            <a:ext cx="8317682" cy="1803872"/>
          </a:xfrm>
          <a:prstGeom prst="round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r-FR" sz="1600" b="1" dirty="0" smtClean="0">
                <a:solidFill>
                  <a:srgbClr val="000000"/>
                </a:solidFill>
              </a:rPr>
              <a:t>Liste pays autorisés à importer déchets en provenance de UE </a:t>
            </a:r>
            <a:r>
              <a:rPr lang="fr-FR" sz="1600" dirty="0" smtClean="0">
                <a:solidFill>
                  <a:srgbClr val="000000"/>
                </a:solidFill>
              </a:rPr>
              <a:t>: </a:t>
            </a:r>
          </a:p>
          <a:p>
            <a:pPr lvl="0"/>
            <a:r>
              <a:rPr lang="fr-FR" sz="1600" dirty="0" smtClean="0">
                <a:solidFill>
                  <a:srgbClr val="000000"/>
                </a:solidFill>
              </a:rPr>
              <a:t>Liste déchets concernés, pays dispose cadre </a:t>
            </a:r>
            <a:r>
              <a:rPr lang="fr-FR" sz="1600" dirty="0">
                <a:solidFill>
                  <a:srgbClr val="000000"/>
                </a:solidFill>
              </a:rPr>
              <a:t>juridique </a:t>
            </a:r>
            <a:r>
              <a:rPr lang="fr-FR" sz="1600" dirty="0" smtClean="0">
                <a:solidFill>
                  <a:srgbClr val="000000"/>
                </a:solidFill>
              </a:rPr>
              <a:t>national gestion de ses déchets, </a:t>
            </a:r>
            <a:r>
              <a:rPr lang="fr-FR" sz="1600" dirty="0">
                <a:solidFill>
                  <a:srgbClr val="000000"/>
                </a:solidFill>
              </a:rPr>
              <a:t>législation nationale sur importations, liste IT autorisées, </a:t>
            </a:r>
            <a:r>
              <a:rPr lang="fr-FR" sz="1600" dirty="0" smtClean="0">
                <a:solidFill>
                  <a:srgbClr val="000000"/>
                </a:solidFill>
              </a:rPr>
              <a:t>plan contrôle.</a:t>
            </a:r>
          </a:p>
          <a:p>
            <a:pPr lvl="0"/>
            <a:r>
              <a:rPr lang="fr-FR" sz="1600" b="1" dirty="0" smtClean="0">
                <a:solidFill>
                  <a:srgbClr val="000000"/>
                </a:solidFill>
              </a:rPr>
              <a:t>Mise à jour tous les 2ans </a:t>
            </a:r>
          </a:p>
          <a:p>
            <a:pPr lvl="0"/>
            <a:endParaRPr lang="fr-FR" sz="1000" dirty="0" smtClean="0">
              <a:solidFill>
                <a:srgbClr val="000000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r-FR" sz="1600" b="1" dirty="0" smtClean="0">
                <a:solidFill>
                  <a:srgbClr val="000000"/>
                </a:solidFill>
              </a:rPr>
              <a:t>Audit IT </a:t>
            </a:r>
            <a:r>
              <a:rPr lang="fr-FR" sz="1600" dirty="0" smtClean="0">
                <a:solidFill>
                  <a:srgbClr val="000000"/>
                </a:solidFill>
              </a:rPr>
              <a:t>: critères tiers auditeur </a:t>
            </a:r>
            <a:r>
              <a:rPr lang="fr-FR" sz="1600" dirty="0">
                <a:solidFill>
                  <a:srgbClr val="000000"/>
                </a:solidFill>
              </a:rPr>
              <a:t>et </a:t>
            </a:r>
            <a:r>
              <a:rPr lang="fr-FR" sz="1600" dirty="0" smtClean="0">
                <a:solidFill>
                  <a:srgbClr val="000000"/>
                </a:solidFill>
              </a:rPr>
              <a:t>GER (voir </a:t>
            </a:r>
            <a:r>
              <a:rPr lang="fr-FR" sz="1600" dirty="0">
                <a:solidFill>
                  <a:srgbClr val="000000"/>
                </a:solidFill>
              </a:rPr>
              <a:t>Annexe </a:t>
            </a:r>
            <a:r>
              <a:rPr lang="fr-FR" sz="1600" dirty="0" smtClean="0">
                <a:solidFill>
                  <a:srgbClr val="000000"/>
                </a:solidFill>
              </a:rPr>
              <a:t>X) </a:t>
            </a:r>
            <a:endParaRPr lang="fr-FR" sz="1600" dirty="0">
              <a:solidFill>
                <a:srgbClr val="000000"/>
              </a:solidFill>
            </a:endParaRPr>
          </a:p>
        </p:txBody>
      </p:sp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1372233" y="483519"/>
            <a:ext cx="5904656" cy="5036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lIns="90000" tIns="45000" rIns="90000" bIns="4500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Font typeface="Arial" pitchFamily="34" charset="0"/>
              <a:buNone/>
              <a:defRPr sz="105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2000" indent="-72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 sz="9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72000" algn="l" defTabSz="914400" rtl="0" eaLnBrk="1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SzPct val="100000"/>
              <a:buFont typeface="Arial" pitchFamily="34" charset="0"/>
              <a:buChar char="•"/>
              <a:defRPr sz="8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12000" indent="-72000" algn="l" defTabSz="914400" rtl="0" eaLnBrk="1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SzPct val="100000"/>
              <a:buFont typeface="Arial" pitchFamily="34" charset="0"/>
              <a:buChar char="•"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28000" indent="-72000" algn="l" defTabSz="914400" rtl="0" eaLnBrk="1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SzPct val="100000"/>
              <a:buFont typeface="Arial" pitchFamily="34" charset="0"/>
              <a:buChar char="•"/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800" b="1" dirty="0"/>
              <a:t>Exports vers pays non </a:t>
            </a:r>
            <a:r>
              <a:rPr lang="fr-FR" sz="1800" b="1" dirty="0" smtClean="0"/>
              <a:t>OCDE</a:t>
            </a:r>
            <a:endParaRPr lang="fr-FR" sz="1900" b="1" dirty="0" smtClean="0">
              <a:solidFill>
                <a:prstClr val="black"/>
              </a:solidFill>
              <a:latin typeface="Calibri" panose="020F0502020204030204"/>
            </a:endParaRPr>
          </a:p>
          <a:p>
            <a:endParaRPr lang="fr-FR" sz="190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027659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Espace réservé du texte 2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lvl="0" indent="0" hangingPunct="0"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fr-FR" sz="800" dirty="0" smtClean="0">
                <a:solidFill>
                  <a:srgbClr val="4C4C4C"/>
                </a:solidFill>
                <a:latin typeface="Arial" pitchFamily="2"/>
                <a:ea typeface="SimSun" pitchFamily="34"/>
                <a:cs typeface="SimSun" pitchFamily="34"/>
              </a:rPr>
              <a:t>Révision du Règlement </a:t>
            </a:r>
            <a:r>
              <a:rPr lang="fr-FR" sz="800" dirty="0">
                <a:solidFill>
                  <a:srgbClr val="4C4C4C"/>
                </a:solidFill>
                <a:latin typeface="Arial" pitchFamily="2"/>
                <a:ea typeface="SimSun" pitchFamily="34"/>
                <a:cs typeface="SimSun" pitchFamily="34"/>
              </a:rPr>
              <a:t>transferts </a:t>
            </a:r>
            <a:r>
              <a:rPr lang="fr-FR" sz="800" dirty="0" smtClean="0">
                <a:solidFill>
                  <a:srgbClr val="4C4C4C"/>
                </a:solidFill>
                <a:latin typeface="Arial" pitchFamily="2"/>
                <a:ea typeface="SimSun" pitchFamily="34"/>
                <a:cs typeface="SimSun" pitchFamily="34"/>
              </a:rPr>
              <a:t>de </a:t>
            </a:r>
            <a:r>
              <a:rPr lang="fr-FR" sz="800" dirty="0">
                <a:solidFill>
                  <a:srgbClr val="4C4C4C"/>
                </a:solidFill>
                <a:latin typeface="Arial" pitchFamily="2"/>
                <a:ea typeface="SimSun" pitchFamily="34"/>
                <a:cs typeface="SimSun" pitchFamily="34"/>
              </a:rPr>
              <a:t>déchets</a:t>
            </a:r>
          </a:p>
          <a:p>
            <a:pPr marL="0" indent="0">
              <a:buNone/>
            </a:pPr>
            <a:endParaRPr lang="fr-FR" dirty="0"/>
          </a:p>
        </p:txBody>
      </p:sp>
      <p:sp>
        <p:nvSpPr>
          <p:cNvPr id="8" name="Espace réservé de la date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750" b="1" i="0" u="none" strike="noStrike" kern="1200" cap="all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rianne"/>
                <a:ea typeface="+mn-ea"/>
                <a:cs typeface="+mn-cs"/>
              </a:rPr>
              <a:t>21/11/2023</a:t>
            </a:r>
            <a:endParaRPr kumimoji="0" lang="fr-FR" sz="750" b="1" i="0" u="none" strike="noStrike" kern="1200" cap="all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arianne"/>
              <a:ea typeface="+mn-ea"/>
              <a:cs typeface="+mn-cs"/>
            </a:endParaRPr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75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rianne"/>
                <a:ea typeface="+mn-ea"/>
                <a:cs typeface="+mn-cs"/>
              </a:rPr>
              <a:t>Journée de rencontre PNTTD / professionnels des déchets</a:t>
            </a:r>
            <a:endParaRPr kumimoji="0" lang="fr-FR" sz="75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arianne"/>
              <a:ea typeface="+mn-ea"/>
              <a:cs typeface="+mn-cs"/>
            </a:endParaRPr>
          </a:p>
        </p:txBody>
      </p:sp>
      <p:sp>
        <p:nvSpPr>
          <p:cNvPr id="12" name="Espace réservé du numéro de diapositive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3122C9-A0B9-462F-8757-0847AD287B63}" type="slidenum">
              <a:rPr kumimoji="0" lang="fr-FR" sz="75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rianne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fr-FR" sz="75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arianne"/>
              <a:ea typeface="+mn-ea"/>
              <a:cs typeface="+mn-cs"/>
            </a:endParaRPr>
          </a:p>
        </p:txBody>
      </p:sp>
      <p:sp>
        <p:nvSpPr>
          <p:cNvPr id="11" name="Rectangle à coins arrondis 10"/>
          <p:cNvSpPr/>
          <p:nvPr/>
        </p:nvSpPr>
        <p:spPr>
          <a:xfrm>
            <a:off x="457463" y="1203599"/>
            <a:ext cx="8224229" cy="99258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arianne"/>
              <a:ea typeface="+mn-ea"/>
              <a:cs typeface="+mn-cs"/>
            </a:endParaRPr>
          </a:p>
          <a:p>
            <a:pPr lvl="0"/>
            <a:endParaRPr lang="fr-FR" sz="1600" dirty="0" smtClean="0">
              <a:solidFill>
                <a:srgbClr val="000000"/>
              </a:solidFill>
            </a:endParaRPr>
          </a:p>
          <a:p>
            <a:pPr lvl="0"/>
            <a:r>
              <a:rPr lang="fr-FR" sz="1600" dirty="0" smtClean="0">
                <a:solidFill>
                  <a:srgbClr val="000000"/>
                </a:solidFill>
              </a:rPr>
              <a:t>Vers </a:t>
            </a:r>
            <a:r>
              <a:rPr lang="fr-FR" sz="1600" dirty="0">
                <a:solidFill>
                  <a:srgbClr val="000000"/>
                </a:solidFill>
              </a:rPr>
              <a:t>pays OCDE : Décision OCDE 30/03/1992</a:t>
            </a:r>
          </a:p>
          <a:p>
            <a:pPr marL="285750" lvl="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1600" dirty="0" smtClean="0">
                <a:solidFill>
                  <a:srgbClr val="000000"/>
                </a:solidFill>
              </a:rPr>
              <a:t>Liste verte </a:t>
            </a:r>
            <a:r>
              <a:rPr lang="fr-FR" sz="1600" dirty="0">
                <a:solidFill>
                  <a:srgbClr val="000000"/>
                </a:solidFill>
              </a:rPr>
              <a:t>=&gt; </a:t>
            </a:r>
            <a:r>
              <a:rPr lang="fr-FR" sz="1600" dirty="0" smtClean="0">
                <a:solidFill>
                  <a:srgbClr val="000000"/>
                </a:solidFill>
              </a:rPr>
              <a:t>Information</a:t>
            </a:r>
            <a:endParaRPr lang="fr-FR" sz="1600" dirty="0">
              <a:solidFill>
                <a:srgbClr val="000000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r-FR" sz="1600" dirty="0" smtClean="0">
                <a:solidFill>
                  <a:srgbClr val="000000"/>
                </a:solidFill>
              </a:rPr>
              <a:t>Liste orange </a:t>
            </a:r>
            <a:r>
              <a:rPr lang="fr-FR" sz="1600" dirty="0">
                <a:solidFill>
                  <a:srgbClr val="000000"/>
                </a:solidFill>
              </a:rPr>
              <a:t>valorisation =&gt; Notification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arianne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arianne"/>
              <a:ea typeface="+mn-ea"/>
              <a:cs typeface="+mn-cs"/>
            </a:endParaRPr>
          </a:p>
        </p:txBody>
      </p:sp>
      <p:sp>
        <p:nvSpPr>
          <p:cNvPr id="14" name="Rectangle à coins arrondis 13"/>
          <p:cNvSpPr/>
          <p:nvPr/>
        </p:nvSpPr>
        <p:spPr>
          <a:xfrm>
            <a:off x="472780" y="2340199"/>
            <a:ext cx="8208912" cy="2175767"/>
          </a:xfrm>
          <a:prstGeom prst="round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r-FR" sz="1600" b="1" dirty="0">
                <a:solidFill>
                  <a:srgbClr val="000000"/>
                </a:solidFill>
              </a:rPr>
              <a:t>Audit IT </a:t>
            </a:r>
            <a:r>
              <a:rPr lang="fr-FR" sz="1600" dirty="0">
                <a:solidFill>
                  <a:srgbClr val="000000"/>
                </a:solidFill>
              </a:rPr>
              <a:t>: critères tiers auditeur et GER (voir Annexe X</a:t>
            </a:r>
            <a:r>
              <a:rPr lang="fr-FR" sz="1600" dirty="0" smtClean="0">
                <a:solidFill>
                  <a:srgbClr val="000000"/>
                </a:solidFill>
              </a:rPr>
              <a:t>)</a:t>
            </a:r>
          </a:p>
          <a:p>
            <a:pPr lvl="0"/>
            <a:endParaRPr lang="fr-FR" sz="1000" dirty="0">
              <a:solidFill>
                <a:srgbClr val="000000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r-FR" sz="1600" b="1" dirty="0" smtClean="0">
                <a:solidFill>
                  <a:srgbClr val="000000"/>
                </a:solidFill>
              </a:rPr>
              <a:t>Procédure sauvegarde </a:t>
            </a:r>
            <a:r>
              <a:rPr lang="fr-FR" sz="1600" dirty="0" smtClean="0">
                <a:solidFill>
                  <a:srgbClr val="000000"/>
                </a:solidFill>
              </a:rPr>
              <a:t>COM qui vérifie :</a:t>
            </a:r>
          </a:p>
          <a:p>
            <a:pPr lvl="0"/>
            <a:r>
              <a:rPr lang="fr-FR" sz="1600" b="1" dirty="0" smtClean="0">
                <a:solidFill>
                  <a:srgbClr val="000000"/>
                </a:solidFill>
              </a:rPr>
              <a:t>Existence cadre juridique </a:t>
            </a:r>
            <a:r>
              <a:rPr lang="fr-FR" sz="1600" dirty="0" smtClean="0">
                <a:solidFill>
                  <a:srgbClr val="000000"/>
                </a:solidFill>
              </a:rPr>
              <a:t>et </a:t>
            </a:r>
            <a:r>
              <a:rPr lang="fr-FR" sz="1600" b="1" dirty="0" smtClean="0">
                <a:solidFill>
                  <a:srgbClr val="000000"/>
                </a:solidFill>
              </a:rPr>
              <a:t>capacités de traitement </a:t>
            </a:r>
            <a:r>
              <a:rPr lang="fr-FR" sz="1600" b="1" dirty="0">
                <a:solidFill>
                  <a:srgbClr val="000000"/>
                </a:solidFill>
              </a:rPr>
              <a:t>déchets </a:t>
            </a:r>
            <a:r>
              <a:rPr lang="fr-FR" sz="1600" b="1" dirty="0" smtClean="0">
                <a:solidFill>
                  <a:srgbClr val="000000"/>
                </a:solidFill>
              </a:rPr>
              <a:t>importés </a:t>
            </a:r>
          </a:p>
          <a:p>
            <a:pPr lvl="0"/>
            <a:r>
              <a:rPr lang="fr-FR" sz="1600" dirty="0" smtClean="0">
                <a:solidFill>
                  <a:srgbClr val="000000"/>
                </a:solidFill>
              </a:rPr>
              <a:t>Si imports n’ont pas </a:t>
            </a:r>
            <a:r>
              <a:rPr lang="fr-FR" sz="1600" b="1" dirty="0" smtClean="0">
                <a:solidFill>
                  <a:srgbClr val="000000"/>
                </a:solidFill>
              </a:rPr>
              <a:t>effets négatifs sur la gestion </a:t>
            </a:r>
            <a:r>
              <a:rPr lang="fr-FR" sz="1600" b="1" dirty="0">
                <a:solidFill>
                  <a:srgbClr val="000000"/>
                </a:solidFill>
              </a:rPr>
              <a:t>déchets </a:t>
            </a:r>
            <a:r>
              <a:rPr lang="fr-FR" sz="1600" b="1" dirty="0" smtClean="0">
                <a:solidFill>
                  <a:srgbClr val="000000"/>
                </a:solidFill>
              </a:rPr>
              <a:t>nationaux </a:t>
            </a:r>
          </a:p>
          <a:p>
            <a:pPr lvl="0"/>
            <a:r>
              <a:rPr lang="fr-FR" sz="1600" dirty="0" smtClean="0">
                <a:solidFill>
                  <a:srgbClr val="000000"/>
                </a:solidFill>
              </a:rPr>
              <a:t>Respect critères </a:t>
            </a:r>
            <a:r>
              <a:rPr lang="fr-FR" sz="1600" b="1" dirty="0" smtClean="0">
                <a:solidFill>
                  <a:srgbClr val="000000"/>
                </a:solidFill>
              </a:rPr>
              <a:t>GER</a:t>
            </a:r>
            <a:r>
              <a:rPr lang="fr-FR" sz="1600" dirty="0" smtClean="0">
                <a:solidFill>
                  <a:srgbClr val="000000"/>
                </a:solidFill>
              </a:rPr>
              <a:t> dans </a:t>
            </a:r>
            <a:r>
              <a:rPr lang="fr-FR" sz="1600" b="1" dirty="0" smtClean="0">
                <a:solidFill>
                  <a:srgbClr val="000000"/>
                </a:solidFill>
              </a:rPr>
              <a:t>IT</a:t>
            </a:r>
            <a:endParaRPr lang="fr-FR" sz="1600" dirty="0" smtClean="0">
              <a:solidFill>
                <a:srgbClr val="000000"/>
              </a:solidFill>
            </a:endParaRPr>
          </a:p>
          <a:p>
            <a:pPr lvl="0"/>
            <a:r>
              <a:rPr lang="fr-FR" sz="1600" dirty="0" smtClean="0">
                <a:solidFill>
                  <a:srgbClr val="000000"/>
                </a:solidFill>
              </a:rPr>
              <a:t>Si non respect =&gt; interdiction exports </a:t>
            </a:r>
          </a:p>
        </p:txBody>
      </p:sp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1372233" y="483519"/>
            <a:ext cx="5904656" cy="57606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lIns="90000" tIns="45000" rIns="90000" bIns="4500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Font typeface="Arial" pitchFamily="34" charset="0"/>
              <a:buNone/>
              <a:defRPr sz="105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2000" indent="-72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 sz="9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72000" algn="l" defTabSz="914400" rtl="0" eaLnBrk="1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SzPct val="100000"/>
              <a:buFont typeface="Arial" pitchFamily="34" charset="0"/>
              <a:buChar char="•"/>
              <a:defRPr sz="8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12000" indent="-72000" algn="l" defTabSz="914400" rtl="0" eaLnBrk="1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SzPct val="100000"/>
              <a:buFont typeface="Arial" pitchFamily="34" charset="0"/>
              <a:buChar char="•"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28000" indent="-72000" algn="l" defTabSz="914400" rtl="0" eaLnBrk="1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SzPct val="100000"/>
              <a:buFont typeface="Arial" pitchFamily="34" charset="0"/>
              <a:buChar char="•"/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800" b="1" dirty="0"/>
              <a:t>Exports vers pays </a:t>
            </a:r>
            <a:r>
              <a:rPr lang="fr-FR" sz="1800" b="1" dirty="0" smtClean="0"/>
              <a:t>OCDE</a:t>
            </a:r>
            <a:endParaRPr lang="fr-FR" sz="2000" b="1" dirty="0" smtClean="0"/>
          </a:p>
          <a:p>
            <a:endParaRPr lang="fr-FR" sz="1900" dirty="0" smtClean="0">
              <a:solidFill>
                <a:prstClr val="black"/>
              </a:solidFill>
              <a:latin typeface="Calibri" panose="020F0502020204030204"/>
            </a:endParaRPr>
          </a:p>
          <a:p>
            <a:endParaRPr lang="fr-FR" sz="190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698073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Espace réservé du texte 2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lvl="0" indent="0" hangingPunct="0"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fr-FR" sz="800" dirty="0">
                <a:solidFill>
                  <a:srgbClr val="4C4C4C"/>
                </a:solidFill>
                <a:latin typeface="Arial" pitchFamily="2"/>
                <a:ea typeface="SimSun" pitchFamily="34"/>
                <a:cs typeface="SimSun" pitchFamily="34"/>
              </a:rPr>
              <a:t>Règlement transferts de déchets</a:t>
            </a:r>
          </a:p>
          <a:p>
            <a:pPr marL="0" lvl="0" indent="0" hangingPunct="0"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fr-FR" sz="800" dirty="0">
                <a:solidFill>
                  <a:srgbClr val="4C4C4C"/>
                </a:solidFill>
                <a:latin typeface="Arial" pitchFamily="2"/>
                <a:ea typeface="SimSun" pitchFamily="34"/>
                <a:cs typeface="SimSun" pitchFamily="34"/>
              </a:rPr>
              <a:t>Modifications depuis 2006</a:t>
            </a:r>
          </a:p>
          <a:p>
            <a:pPr marL="0" indent="0">
              <a:buNone/>
            </a:pPr>
            <a:endParaRPr lang="fr-FR" dirty="0"/>
          </a:p>
        </p:txBody>
      </p:sp>
      <p:sp>
        <p:nvSpPr>
          <p:cNvPr id="8" name="Espace réservé de la date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750" b="1" i="0" u="none" strike="noStrike" kern="1200" cap="all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rianne"/>
                <a:ea typeface="+mn-ea"/>
                <a:cs typeface="+mn-cs"/>
              </a:rPr>
              <a:t>21/11/2023</a:t>
            </a:r>
            <a:endParaRPr kumimoji="0" lang="fr-FR" sz="750" b="1" i="0" u="none" strike="noStrike" kern="1200" cap="all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arianne"/>
              <a:ea typeface="+mn-ea"/>
              <a:cs typeface="+mn-cs"/>
            </a:endParaRPr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75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rianne"/>
                <a:ea typeface="+mn-ea"/>
                <a:cs typeface="+mn-cs"/>
              </a:rPr>
              <a:t>Journée de rencontre PNTTD / professionnels des déchets</a:t>
            </a:r>
            <a:endParaRPr kumimoji="0" lang="fr-FR" sz="75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arianne"/>
              <a:ea typeface="+mn-ea"/>
              <a:cs typeface="+mn-cs"/>
            </a:endParaRPr>
          </a:p>
        </p:txBody>
      </p:sp>
      <p:sp>
        <p:nvSpPr>
          <p:cNvPr id="12" name="Espace réservé du numéro de diapositive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3122C9-A0B9-462F-8757-0847AD287B63}" type="slidenum">
              <a:rPr kumimoji="0" lang="fr-FR" sz="75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rianne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r-FR" sz="75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arianne"/>
              <a:ea typeface="+mn-ea"/>
              <a:cs typeface="+mn-cs"/>
            </a:endParaRPr>
          </a:p>
        </p:txBody>
      </p:sp>
      <p:sp>
        <p:nvSpPr>
          <p:cNvPr id="13" name="Text Box 2"/>
          <p:cNvSpPr txBox="1">
            <a:spLocks noGrp="1" noChangeArrowheads="1"/>
          </p:cNvSpPr>
          <p:nvPr>
            <p:ph idx="14"/>
          </p:nvPr>
        </p:nvSpPr>
        <p:spPr bwMode="auto">
          <a:xfrm>
            <a:off x="361462" y="699542"/>
            <a:ext cx="8532480" cy="7092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>
              <a:defRPr/>
            </a:pPr>
            <a:r>
              <a:rPr lang="fr-FR" sz="2000" dirty="0" smtClean="0"/>
              <a:t>                  </a:t>
            </a:r>
            <a:r>
              <a:rPr lang="fr-FR" sz="2000" u="sng" dirty="0" smtClean="0"/>
              <a:t>Depuis 2006, </a:t>
            </a:r>
            <a:r>
              <a:rPr lang="fr-FR" sz="2200" b="1" u="sng" dirty="0" smtClean="0"/>
              <a:t>14</a:t>
            </a:r>
            <a:r>
              <a:rPr lang="fr-FR" sz="2000" u="sng" dirty="0" smtClean="0"/>
              <a:t> modifications dont</a:t>
            </a:r>
            <a:r>
              <a:rPr lang="fr-FR" sz="2000" dirty="0" smtClean="0"/>
              <a:t> :</a:t>
            </a:r>
          </a:p>
          <a:p>
            <a:pPr>
              <a:defRPr/>
            </a:pPr>
            <a:endParaRPr lang="fr-FR" sz="1500" dirty="0" smtClean="0">
              <a:solidFill>
                <a:prstClr val="black"/>
              </a:solidFill>
            </a:endParaRPr>
          </a:p>
          <a:p>
            <a:pPr>
              <a:defRPr/>
            </a:pPr>
            <a:r>
              <a:rPr lang="fr-FR" sz="2000" b="1" dirty="0" smtClean="0"/>
              <a:t>En 2014   </a:t>
            </a:r>
            <a:r>
              <a:rPr lang="fr-FR" sz="1000" b="1" dirty="0" smtClean="0"/>
              <a:t> </a:t>
            </a:r>
            <a:r>
              <a:rPr lang="fr-FR" sz="2000" dirty="0" smtClean="0"/>
              <a:t>introduction clause de réexamen avec échéance fin 2020 :</a:t>
            </a:r>
            <a:endParaRPr kumimoji="0" lang="fr-FR" sz="200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395536" y="1995686"/>
            <a:ext cx="7848872" cy="249555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741150" marR="0" lvl="1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rianne"/>
                <a:ea typeface="+mn-ea"/>
                <a:cs typeface="+mn-cs"/>
              </a:rPr>
              <a:t>Sur base </a:t>
            </a:r>
            <a:r>
              <a:rPr kumimoji="0" lang="fr-FR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rianne"/>
                <a:ea typeface="+mn-ea"/>
                <a:cs typeface="+mn-cs"/>
              </a:rPr>
              <a:t>rapport </a:t>
            </a:r>
            <a:r>
              <a:rPr kumimoji="0" lang="fr-FR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rianne"/>
                <a:ea typeface="+mn-ea"/>
                <a:cs typeface="+mn-cs"/>
              </a:rPr>
              <a:t>établi par </a:t>
            </a:r>
            <a:r>
              <a:rPr kumimoji="0" lang="fr-FR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rianne"/>
                <a:ea typeface="+mn-ea"/>
                <a:cs typeface="+mn-cs"/>
              </a:rPr>
              <a:t>la Commission sur l’efficacité  mesures lutte </a:t>
            </a:r>
            <a:r>
              <a:rPr kumimoji="0" lang="fr-FR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rianne"/>
                <a:ea typeface="+mn-ea"/>
                <a:cs typeface="+mn-cs"/>
              </a:rPr>
              <a:t>contre </a:t>
            </a:r>
            <a:r>
              <a:rPr kumimoji="0" lang="fr-FR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rianne"/>
                <a:ea typeface="+mn-ea"/>
                <a:cs typeface="+mn-cs"/>
              </a:rPr>
              <a:t>transferts illicites</a:t>
            </a:r>
            <a:endParaRPr kumimoji="0" lang="fr-FR" sz="1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arianne"/>
              <a:ea typeface="+mn-ea"/>
              <a:cs typeface="+mn-cs"/>
            </a:endParaRPr>
          </a:p>
          <a:p>
            <a:pPr marL="741150" marR="0" lvl="1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90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rianne"/>
                <a:ea typeface="+mn-ea"/>
                <a:cs typeface="+mn-cs"/>
              </a:rPr>
              <a:t>Proposition législative </a:t>
            </a:r>
            <a:r>
              <a:rPr kumimoji="0" lang="fr-FR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rianne"/>
                <a:ea typeface="+mn-ea"/>
                <a:cs typeface="+mn-cs"/>
              </a:rPr>
              <a:t>de Commission =&gt; négociations Parlement et Conseil</a:t>
            </a:r>
          </a:p>
          <a:p>
            <a:pPr marL="74115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r-FR" sz="19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arianne"/>
              <a:ea typeface="+mn-ea"/>
              <a:cs typeface="+mn-cs"/>
            </a:endParaRPr>
          </a:p>
          <a:p>
            <a:pPr marL="0" marR="0" lvl="1" fontAlgn="auto">
              <a:spcAft>
                <a:spcPts val="500"/>
              </a:spcAft>
              <a:buClrTx/>
              <a:buSzTx/>
              <a:tabLst/>
              <a:defRPr/>
            </a:pPr>
            <a:r>
              <a:rPr lang="fr-FR" sz="2000" b="1" dirty="0"/>
              <a:t>En 2020    </a:t>
            </a:r>
            <a:r>
              <a:rPr lang="fr-FR" sz="2000" dirty="0"/>
              <a:t>nouveaux codes pour les </a:t>
            </a:r>
            <a:r>
              <a:rPr lang="fr-FR" sz="2000" dirty="0" smtClean="0"/>
              <a:t>déchets plastiques</a:t>
            </a:r>
            <a:endParaRPr lang="fr-FR" sz="2000" dirty="0"/>
          </a:p>
          <a:p>
            <a:pPr marL="74115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r-FR" sz="19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arianne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ariann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627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Espace réservé du texte 2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lvl="0" indent="0" hangingPunct="0"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fr-FR" sz="800" dirty="0" smtClean="0">
                <a:solidFill>
                  <a:srgbClr val="4C4C4C"/>
                </a:solidFill>
                <a:latin typeface="Arial" pitchFamily="2"/>
                <a:ea typeface="SimSun" pitchFamily="34"/>
                <a:cs typeface="SimSun" pitchFamily="34"/>
              </a:rPr>
              <a:t>Révision du Règlement </a:t>
            </a:r>
            <a:r>
              <a:rPr lang="fr-FR" sz="800" dirty="0">
                <a:solidFill>
                  <a:srgbClr val="4C4C4C"/>
                </a:solidFill>
                <a:latin typeface="Arial" pitchFamily="2"/>
                <a:ea typeface="SimSun" pitchFamily="34"/>
                <a:cs typeface="SimSun" pitchFamily="34"/>
              </a:rPr>
              <a:t>transferts </a:t>
            </a:r>
            <a:r>
              <a:rPr lang="fr-FR" sz="800" dirty="0" smtClean="0">
                <a:solidFill>
                  <a:srgbClr val="4C4C4C"/>
                </a:solidFill>
                <a:latin typeface="Arial" pitchFamily="2"/>
                <a:ea typeface="SimSun" pitchFamily="34"/>
                <a:cs typeface="SimSun" pitchFamily="34"/>
              </a:rPr>
              <a:t>de </a:t>
            </a:r>
            <a:r>
              <a:rPr lang="fr-FR" sz="800" dirty="0">
                <a:solidFill>
                  <a:srgbClr val="4C4C4C"/>
                </a:solidFill>
                <a:latin typeface="Arial" pitchFamily="2"/>
                <a:ea typeface="SimSun" pitchFamily="34"/>
                <a:cs typeface="SimSun" pitchFamily="34"/>
              </a:rPr>
              <a:t>déchets</a:t>
            </a:r>
          </a:p>
          <a:p>
            <a:pPr marL="0" indent="0">
              <a:buNone/>
            </a:pPr>
            <a:endParaRPr lang="fr-FR" dirty="0"/>
          </a:p>
        </p:txBody>
      </p:sp>
      <p:sp>
        <p:nvSpPr>
          <p:cNvPr id="8" name="Espace réservé de la date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750" b="1" i="0" u="none" strike="noStrike" kern="1200" cap="all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rianne"/>
                <a:ea typeface="+mn-ea"/>
                <a:cs typeface="+mn-cs"/>
              </a:rPr>
              <a:t>21/11/2023</a:t>
            </a:r>
            <a:endParaRPr kumimoji="0" lang="fr-FR" sz="750" b="1" i="0" u="none" strike="noStrike" kern="1200" cap="all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arianne"/>
              <a:ea typeface="+mn-ea"/>
              <a:cs typeface="+mn-cs"/>
            </a:endParaRPr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75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rianne"/>
                <a:ea typeface="+mn-ea"/>
                <a:cs typeface="+mn-cs"/>
              </a:rPr>
              <a:t>Journée de rencontre PNTTD / professionnels des déchets</a:t>
            </a:r>
            <a:endParaRPr kumimoji="0" lang="fr-FR" sz="75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arianne"/>
              <a:ea typeface="+mn-ea"/>
              <a:cs typeface="+mn-cs"/>
            </a:endParaRPr>
          </a:p>
        </p:txBody>
      </p:sp>
      <p:sp>
        <p:nvSpPr>
          <p:cNvPr id="12" name="Espace réservé du numéro de diapositive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3122C9-A0B9-462F-8757-0847AD287B63}" type="slidenum">
              <a:rPr kumimoji="0" lang="fr-FR" sz="75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rianne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fr-FR" sz="75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arianne"/>
              <a:ea typeface="+mn-ea"/>
              <a:cs typeface="+mn-cs"/>
            </a:endParaRPr>
          </a:p>
        </p:txBody>
      </p:sp>
      <p:sp>
        <p:nvSpPr>
          <p:cNvPr id="11" name="Rectangle à coins arrondis 10"/>
          <p:cNvSpPr/>
          <p:nvPr/>
        </p:nvSpPr>
        <p:spPr>
          <a:xfrm>
            <a:off x="539552" y="1192981"/>
            <a:ext cx="7848872" cy="137877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r-FR" sz="1400" u="sng" dirty="0" smtClean="0">
                <a:solidFill>
                  <a:srgbClr val="000000"/>
                </a:solidFill>
              </a:rPr>
              <a:t>Vers Pays non OCDE </a:t>
            </a:r>
            <a:r>
              <a:rPr lang="fr-FR" sz="1400" dirty="0" smtClean="0">
                <a:solidFill>
                  <a:srgbClr val="000000"/>
                </a:solidFill>
              </a:rPr>
              <a:t>:</a:t>
            </a:r>
          </a:p>
          <a:p>
            <a:pPr lvl="0"/>
            <a:r>
              <a:rPr lang="fr-FR" sz="1400" dirty="0" smtClean="0">
                <a:solidFill>
                  <a:srgbClr val="000000"/>
                </a:solidFill>
              </a:rPr>
              <a:t>Plastiques non dangereux triés pour recyclage B3011 : procédure information (à minima) </a:t>
            </a:r>
          </a:p>
          <a:p>
            <a:pPr lvl="0"/>
            <a:r>
              <a:rPr lang="fr-FR" sz="1400" dirty="0" smtClean="0">
                <a:solidFill>
                  <a:srgbClr val="000000"/>
                </a:solidFill>
              </a:rPr>
              <a:t> Plastiques en mélange Y48 ou dangereux A3211 : exports interdits</a:t>
            </a:r>
          </a:p>
          <a:p>
            <a:pPr lvl="0"/>
            <a:endParaRPr lang="fr-FR" sz="800" dirty="0">
              <a:solidFill>
                <a:srgbClr val="000000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r-FR" sz="1400" u="sng" dirty="0" smtClean="0">
                <a:solidFill>
                  <a:srgbClr val="000000"/>
                </a:solidFill>
              </a:rPr>
              <a:t>Vers pays OCDE </a:t>
            </a:r>
            <a:r>
              <a:rPr lang="fr-FR" sz="1400" dirty="0" smtClean="0">
                <a:solidFill>
                  <a:srgbClr val="000000"/>
                </a:solidFill>
              </a:rPr>
              <a:t>:</a:t>
            </a:r>
          </a:p>
          <a:p>
            <a:pPr lvl="0"/>
            <a:r>
              <a:rPr lang="fr-FR" sz="1400" dirty="0" smtClean="0">
                <a:solidFill>
                  <a:srgbClr val="000000"/>
                </a:solidFill>
              </a:rPr>
              <a:t>B3011 : procédure information</a:t>
            </a:r>
          </a:p>
          <a:p>
            <a:r>
              <a:rPr lang="fr-FR" sz="1400" dirty="0">
                <a:solidFill>
                  <a:srgbClr val="000000"/>
                </a:solidFill>
              </a:rPr>
              <a:t>Y48, </a:t>
            </a:r>
            <a:r>
              <a:rPr lang="fr-FR" sz="1400" dirty="0" smtClean="0">
                <a:solidFill>
                  <a:srgbClr val="000000"/>
                </a:solidFill>
              </a:rPr>
              <a:t>A3211 pour valorisation : procédure notification </a:t>
            </a:r>
            <a:endParaRPr lang="fr-FR" sz="1400" dirty="0">
              <a:solidFill>
                <a:srgbClr val="000000"/>
              </a:solidFill>
            </a:endParaRPr>
          </a:p>
        </p:txBody>
      </p:sp>
      <p:sp>
        <p:nvSpPr>
          <p:cNvPr id="14" name="Rectangle à coins arrondis 13"/>
          <p:cNvSpPr/>
          <p:nvPr/>
        </p:nvSpPr>
        <p:spPr>
          <a:xfrm>
            <a:off x="539552" y="2698210"/>
            <a:ext cx="7848872" cy="1817756"/>
          </a:xfrm>
          <a:prstGeom prst="round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r-FR" sz="1600" u="sng" dirty="0" smtClean="0">
                <a:solidFill>
                  <a:srgbClr val="000000"/>
                </a:solidFill>
              </a:rPr>
              <a:t>Vers </a:t>
            </a:r>
            <a:r>
              <a:rPr lang="fr-FR" sz="1600" u="sng" dirty="0">
                <a:solidFill>
                  <a:srgbClr val="000000"/>
                </a:solidFill>
              </a:rPr>
              <a:t>pays non OCDE </a:t>
            </a:r>
            <a:r>
              <a:rPr lang="fr-FR" sz="1600" u="sng" dirty="0" smtClean="0">
                <a:solidFill>
                  <a:srgbClr val="000000"/>
                </a:solidFill>
              </a:rPr>
              <a:t>: </a:t>
            </a:r>
          </a:p>
          <a:p>
            <a:pPr lvl="0"/>
            <a:r>
              <a:rPr lang="fr-FR" sz="1600" b="1" dirty="0" smtClean="0">
                <a:solidFill>
                  <a:schemeClr val="tx1"/>
                </a:solidFill>
              </a:rPr>
              <a:t>Plastiques non dangereux B3011 : interdits 30 mois </a:t>
            </a:r>
            <a:r>
              <a:rPr lang="fr-FR" sz="1000" dirty="0" smtClean="0">
                <a:solidFill>
                  <a:schemeClr val="tx1"/>
                </a:solidFill>
              </a:rPr>
              <a:t>après </a:t>
            </a:r>
            <a:r>
              <a:rPr lang="fr-FR" sz="1000" dirty="0">
                <a:solidFill>
                  <a:schemeClr val="tx1"/>
                </a:solidFill>
              </a:rPr>
              <a:t>entrée en vigueur </a:t>
            </a:r>
            <a:r>
              <a:rPr lang="fr-FR" sz="1000" dirty="0" smtClean="0">
                <a:solidFill>
                  <a:schemeClr val="tx1"/>
                </a:solidFill>
              </a:rPr>
              <a:t>texte et </a:t>
            </a:r>
            <a:r>
              <a:rPr lang="fr-FR" sz="1600" b="1" dirty="0" smtClean="0">
                <a:solidFill>
                  <a:schemeClr val="tx1"/>
                </a:solidFill>
              </a:rPr>
              <a:t>possible </a:t>
            </a:r>
            <a:r>
              <a:rPr lang="fr-FR" sz="1600" b="1" dirty="0">
                <a:solidFill>
                  <a:schemeClr val="tx1"/>
                </a:solidFill>
              </a:rPr>
              <a:t>sous </a:t>
            </a:r>
            <a:r>
              <a:rPr lang="fr-FR" sz="1600" b="1" dirty="0" smtClean="0">
                <a:solidFill>
                  <a:schemeClr val="tx1"/>
                </a:solidFill>
              </a:rPr>
              <a:t>conditions 5 ans </a:t>
            </a:r>
            <a:r>
              <a:rPr lang="fr-FR" sz="1200" dirty="0" smtClean="0">
                <a:solidFill>
                  <a:schemeClr val="tx1"/>
                </a:solidFill>
              </a:rPr>
              <a:t>après entrée vigueur</a:t>
            </a:r>
          </a:p>
          <a:p>
            <a:pPr lvl="0"/>
            <a:endParaRPr lang="fr-FR" sz="1000" dirty="0" smtClean="0">
              <a:solidFill>
                <a:schemeClr val="tx1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r-FR" sz="1600" u="sng" dirty="0" smtClean="0">
                <a:solidFill>
                  <a:srgbClr val="000000"/>
                </a:solidFill>
              </a:rPr>
              <a:t>Vers pays OCDE </a:t>
            </a:r>
            <a:r>
              <a:rPr lang="fr-FR" sz="1600" dirty="0" smtClean="0">
                <a:solidFill>
                  <a:srgbClr val="000000"/>
                </a:solidFill>
              </a:rPr>
              <a:t>: </a:t>
            </a:r>
          </a:p>
          <a:p>
            <a:pPr lvl="0"/>
            <a:r>
              <a:rPr lang="fr-FR" sz="1600" b="1" dirty="0" smtClean="0">
                <a:solidFill>
                  <a:srgbClr val="000000"/>
                </a:solidFill>
              </a:rPr>
              <a:t>B3011 : procédure notification + Monitoring COM pendant 2 ans </a:t>
            </a:r>
            <a:endParaRPr lang="fr-FR" sz="1600" dirty="0" smtClean="0">
              <a:solidFill>
                <a:srgbClr val="000000"/>
              </a:solidFill>
            </a:endParaRPr>
          </a:p>
        </p:txBody>
      </p:sp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1762977" y="624245"/>
            <a:ext cx="4248472" cy="57606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lIns="90000" tIns="45000" rIns="90000" bIns="4500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Font typeface="Arial" pitchFamily="34" charset="0"/>
              <a:buNone/>
              <a:defRPr sz="105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2000" indent="-72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 sz="9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72000" algn="l" defTabSz="914400" rtl="0" eaLnBrk="1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SzPct val="100000"/>
              <a:buFont typeface="Arial" pitchFamily="34" charset="0"/>
              <a:buChar char="•"/>
              <a:defRPr sz="8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12000" indent="-72000" algn="l" defTabSz="914400" rtl="0" eaLnBrk="1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SzPct val="100000"/>
              <a:buFont typeface="Arial" pitchFamily="34" charset="0"/>
              <a:buChar char="•"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28000" indent="-72000" algn="l" defTabSz="914400" rtl="0" eaLnBrk="1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SzPct val="100000"/>
              <a:buFont typeface="Arial" pitchFamily="34" charset="0"/>
              <a:buChar char="•"/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rianne"/>
                <a:ea typeface="+mn-ea"/>
                <a:cs typeface="+mn-cs"/>
              </a:rPr>
              <a:t>Transferts de déchets</a:t>
            </a:r>
            <a:r>
              <a:rPr kumimoji="0" lang="fr-FR" sz="18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rianne"/>
                <a:ea typeface="+mn-ea"/>
                <a:cs typeface="+mn-cs"/>
              </a:rPr>
              <a:t> plastiques</a:t>
            </a:r>
            <a:endParaRPr kumimoji="0" lang="fr-FR" sz="20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arianne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fr-FR" sz="19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fr-FR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0170" y="88714"/>
            <a:ext cx="1047659" cy="1042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799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Espace réservé du texte 2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lvl="0" indent="0" hangingPunct="0"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fr-FR" sz="800" dirty="0" smtClean="0">
                <a:solidFill>
                  <a:srgbClr val="4C4C4C"/>
                </a:solidFill>
                <a:latin typeface="Arial" pitchFamily="2"/>
                <a:ea typeface="SimSun" pitchFamily="34"/>
                <a:cs typeface="SimSun" pitchFamily="34"/>
              </a:rPr>
              <a:t>Révision du Règlement </a:t>
            </a:r>
            <a:r>
              <a:rPr lang="fr-FR" sz="800" dirty="0">
                <a:solidFill>
                  <a:srgbClr val="4C4C4C"/>
                </a:solidFill>
                <a:latin typeface="Arial" pitchFamily="2"/>
                <a:ea typeface="SimSun" pitchFamily="34"/>
                <a:cs typeface="SimSun" pitchFamily="34"/>
              </a:rPr>
              <a:t>transferts </a:t>
            </a:r>
            <a:r>
              <a:rPr lang="fr-FR" sz="800" dirty="0" smtClean="0">
                <a:solidFill>
                  <a:srgbClr val="4C4C4C"/>
                </a:solidFill>
                <a:latin typeface="Arial" pitchFamily="2"/>
                <a:ea typeface="SimSun" pitchFamily="34"/>
                <a:cs typeface="SimSun" pitchFamily="34"/>
              </a:rPr>
              <a:t>de </a:t>
            </a:r>
            <a:r>
              <a:rPr lang="fr-FR" sz="800" dirty="0">
                <a:solidFill>
                  <a:srgbClr val="4C4C4C"/>
                </a:solidFill>
                <a:latin typeface="Arial" pitchFamily="2"/>
                <a:ea typeface="SimSun" pitchFamily="34"/>
                <a:cs typeface="SimSun" pitchFamily="34"/>
              </a:rPr>
              <a:t>déchets</a:t>
            </a:r>
          </a:p>
          <a:p>
            <a:pPr marL="0" indent="0">
              <a:buNone/>
            </a:pPr>
            <a:endParaRPr lang="fr-FR" dirty="0"/>
          </a:p>
        </p:txBody>
      </p:sp>
      <p:sp>
        <p:nvSpPr>
          <p:cNvPr id="8" name="Espace réservé de la date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750" b="1" i="0" u="none" strike="noStrike" kern="1200" cap="all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rianne"/>
                <a:ea typeface="+mn-ea"/>
                <a:cs typeface="+mn-cs"/>
              </a:rPr>
              <a:t>21/11/2023</a:t>
            </a:r>
            <a:endParaRPr kumimoji="0" lang="fr-FR" sz="750" b="1" i="0" u="none" strike="noStrike" kern="1200" cap="all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arianne"/>
              <a:ea typeface="+mn-ea"/>
              <a:cs typeface="+mn-cs"/>
            </a:endParaRPr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75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rianne"/>
                <a:ea typeface="+mn-ea"/>
                <a:cs typeface="+mn-cs"/>
              </a:rPr>
              <a:t>Journée de rencontre PNTTD / professionnels des déchets</a:t>
            </a:r>
            <a:endParaRPr kumimoji="0" lang="fr-FR" sz="75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arianne"/>
              <a:ea typeface="+mn-ea"/>
              <a:cs typeface="+mn-cs"/>
            </a:endParaRPr>
          </a:p>
        </p:txBody>
      </p:sp>
      <p:sp>
        <p:nvSpPr>
          <p:cNvPr id="12" name="Espace réservé du numéro de diapositive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3122C9-A0B9-462F-8757-0847AD287B63}" type="slidenum">
              <a:rPr kumimoji="0" lang="fr-FR" sz="75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rianne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fr-FR" sz="75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arianne"/>
              <a:ea typeface="+mn-ea"/>
              <a:cs typeface="+mn-cs"/>
            </a:endParaRPr>
          </a:p>
        </p:txBody>
      </p:sp>
      <p:sp>
        <p:nvSpPr>
          <p:cNvPr id="13" name="Text Box 2"/>
          <p:cNvSpPr txBox="1">
            <a:spLocks noGrp="1" noChangeArrowheads="1"/>
          </p:cNvSpPr>
          <p:nvPr>
            <p:ph idx="14"/>
          </p:nvPr>
        </p:nvSpPr>
        <p:spPr bwMode="auto">
          <a:xfrm>
            <a:off x="611560" y="540000"/>
            <a:ext cx="7776864" cy="404797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 algn="ctr"/>
            <a:r>
              <a:rPr lang="fr-FR" sz="2200" b="1" dirty="0" smtClean="0">
                <a:solidFill>
                  <a:prstClr val="black"/>
                </a:solidFill>
                <a:latin typeface="Calibri" panose="020F0502020204030204"/>
              </a:rPr>
              <a:t>Délais de mise en œuvre</a:t>
            </a:r>
          </a:p>
          <a:p>
            <a:pPr algn="ctr"/>
            <a:endParaRPr lang="fr-FR" sz="1600" b="1" dirty="0" smtClean="0">
              <a:solidFill>
                <a:prstClr val="black"/>
              </a:solidFill>
              <a:latin typeface="Calibri" panose="020F0502020204030204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fr-FR" sz="1900" dirty="0" smtClean="0">
                <a:latin typeface="Calibri" panose="020F0502020204030204"/>
              </a:rPr>
              <a:t>Application </a:t>
            </a:r>
            <a:r>
              <a:rPr lang="fr-FR" sz="1900" b="1" dirty="0">
                <a:latin typeface="Calibri" panose="020F0502020204030204"/>
              </a:rPr>
              <a:t>2 </a:t>
            </a:r>
            <a:r>
              <a:rPr lang="fr-FR" sz="1900" b="1" dirty="0" smtClean="0">
                <a:latin typeface="Calibri" panose="020F0502020204030204"/>
              </a:rPr>
              <a:t>ans </a:t>
            </a:r>
            <a:r>
              <a:rPr lang="fr-FR" sz="1900" dirty="0" smtClean="0">
                <a:latin typeface="Calibri" panose="020F0502020204030204"/>
              </a:rPr>
              <a:t>après entrée en vigueur : </a:t>
            </a:r>
            <a:r>
              <a:rPr lang="fr-FR" sz="1900" b="1" dirty="0" smtClean="0">
                <a:latin typeface="Calibri" panose="020F0502020204030204"/>
              </a:rPr>
              <a:t>EDI </a:t>
            </a:r>
            <a:r>
              <a:rPr lang="fr-FR" sz="1900" dirty="0" smtClean="0">
                <a:latin typeface="Calibri" panose="020F0502020204030204"/>
              </a:rPr>
              <a:t>nouvelles procédures notification et information</a:t>
            </a:r>
          </a:p>
          <a:p>
            <a:pPr algn="just"/>
            <a:r>
              <a:rPr lang="fr-FR" sz="1900" dirty="0" smtClean="0">
                <a:latin typeface="Calibri" panose="020F0502020204030204"/>
              </a:rPr>
              <a:t>=&gt;</a:t>
            </a:r>
            <a:r>
              <a:rPr lang="fr-FR" sz="1900" b="1" dirty="0" smtClean="0">
                <a:latin typeface="Calibri" panose="020F0502020204030204"/>
              </a:rPr>
              <a:t> Traitement</a:t>
            </a:r>
            <a:r>
              <a:rPr lang="fr-FR" sz="1900" dirty="0" smtClean="0">
                <a:latin typeface="Calibri" panose="020F0502020204030204"/>
              </a:rPr>
              <a:t> (</a:t>
            </a:r>
            <a:r>
              <a:rPr lang="fr-FR" sz="1900" dirty="0">
                <a:latin typeface="Calibri" panose="020F0502020204030204"/>
              </a:rPr>
              <a:t>R ou D) </a:t>
            </a:r>
            <a:r>
              <a:rPr lang="fr-FR" sz="1900" dirty="0" smtClean="0">
                <a:latin typeface="Calibri" panose="020F0502020204030204"/>
              </a:rPr>
              <a:t>notifications consenties </a:t>
            </a:r>
            <a:r>
              <a:rPr lang="fr-FR" sz="1900" dirty="0">
                <a:latin typeface="Calibri" panose="020F0502020204030204"/>
              </a:rPr>
              <a:t>sous le RTD 1013/2006 </a:t>
            </a:r>
            <a:r>
              <a:rPr lang="fr-FR" sz="1900" dirty="0" smtClean="0">
                <a:latin typeface="Calibri" panose="020F0502020204030204"/>
              </a:rPr>
              <a:t>doivent être </a:t>
            </a:r>
            <a:r>
              <a:rPr lang="fr-FR" sz="1900" b="1" dirty="0" smtClean="0">
                <a:latin typeface="Calibri" panose="020F0502020204030204"/>
              </a:rPr>
              <a:t>effectués </a:t>
            </a:r>
            <a:r>
              <a:rPr lang="fr-FR" sz="1900" b="1" dirty="0">
                <a:latin typeface="Calibri" panose="020F0502020204030204"/>
              </a:rPr>
              <a:t>au plus tard </a:t>
            </a:r>
            <a:r>
              <a:rPr lang="fr-FR" sz="1900" b="1" dirty="0" smtClean="0">
                <a:latin typeface="Calibri" panose="020F0502020204030204"/>
              </a:rPr>
              <a:t>2 ans </a:t>
            </a:r>
            <a:r>
              <a:rPr lang="fr-FR" sz="1900" dirty="0" smtClean="0">
                <a:latin typeface="Calibri" panose="020F0502020204030204"/>
              </a:rPr>
              <a:t>après </a:t>
            </a:r>
            <a:r>
              <a:rPr lang="fr-FR" sz="1900" dirty="0">
                <a:latin typeface="Calibri" panose="020F0502020204030204"/>
              </a:rPr>
              <a:t>entrée en </a:t>
            </a:r>
            <a:r>
              <a:rPr lang="fr-FR" sz="1900" dirty="0" smtClean="0">
                <a:latin typeface="Calibri" panose="020F0502020204030204"/>
              </a:rPr>
              <a:t>vigueur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fr-FR" sz="1900" dirty="0" smtClean="0">
                <a:latin typeface="Calibri" panose="020F0502020204030204"/>
              </a:rPr>
              <a:t>Application </a:t>
            </a:r>
            <a:r>
              <a:rPr lang="fr-FR" sz="1900" b="1" dirty="0" smtClean="0">
                <a:latin typeface="Calibri" panose="020F0502020204030204"/>
              </a:rPr>
              <a:t>3 ans </a:t>
            </a:r>
            <a:r>
              <a:rPr lang="fr-FR" sz="1900" dirty="0" smtClean="0">
                <a:latin typeface="Calibri" panose="020F0502020204030204"/>
              </a:rPr>
              <a:t>après entrée en vigueur </a:t>
            </a:r>
            <a:r>
              <a:rPr lang="fr-FR" sz="1900" b="1" dirty="0" smtClean="0">
                <a:latin typeface="Calibri" panose="020F0502020204030204"/>
              </a:rPr>
              <a:t>nouvelles règles exports vers pays tiers sauf déchets plastiques.</a:t>
            </a:r>
            <a:endParaRPr lang="fr-FR" sz="1900" dirty="0" smtClean="0">
              <a:latin typeface="Calibri" panose="020F0502020204030204"/>
            </a:endParaRPr>
          </a:p>
          <a:p>
            <a:pPr algn="just"/>
            <a:endParaRPr lang="fr-FR" sz="1200" dirty="0" smtClean="0">
              <a:latin typeface="Calibri" panose="020F0502020204030204"/>
            </a:endParaRPr>
          </a:p>
          <a:p>
            <a:pPr algn="just"/>
            <a:r>
              <a:rPr lang="fr-FR" sz="1900" dirty="0" smtClean="0">
                <a:latin typeface="Calibri" panose="020F0502020204030204"/>
              </a:rPr>
              <a:t>=&gt; Abrogation </a:t>
            </a:r>
            <a:r>
              <a:rPr lang="fr-FR" sz="1900" dirty="0" smtClean="0">
                <a:latin typeface="Calibri" panose="020F0502020204030204"/>
              </a:rPr>
              <a:t>Règlement 1418/2007 :  3 ans après </a:t>
            </a:r>
            <a:r>
              <a:rPr lang="fr-FR" sz="1900" dirty="0">
                <a:latin typeface="Calibri" panose="020F0502020204030204"/>
              </a:rPr>
              <a:t>entrée </a:t>
            </a:r>
            <a:r>
              <a:rPr lang="fr-FR" sz="1900" dirty="0" smtClean="0">
                <a:latin typeface="Calibri" panose="020F0502020204030204"/>
              </a:rPr>
              <a:t>vigueur</a:t>
            </a:r>
          </a:p>
          <a:p>
            <a:endParaRPr lang="fr-FR" sz="190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560645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750" b="1" i="0" u="none" strike="noStrike" kern="1200" cap="all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rianne"/>
                <a:ea typeface="+mn-ea"/>
                <a:cs typeface="+mn-cs"/>
              </a:rPr>
              <a:t>21/11/2023</a:t>
            </a:r>
            <a:endParaRPr kumimoji="0" lang="fr-FR" sz="750" b="1" i="0" u="none" strike="noStrike" kern="1200" cap="all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arianne"/>
              <a:ea typeface="+mn-ea"/>
              <a:cs typeface="+mn-cs"/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75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rianne"/>
                <a:ea typeface="+mn-ea"/>
                <a:cs typeface="+mn-cs"/>
              </a:rPr>
              <a:t>DGPR – SRSEDPD – SDDEC - PNTTD</a:t>
            </a:r>
            <a:endParaRPr kumimoji="0" lang="fr-FR" sz="75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arianne"/>
              <a:ea typeface="+mn-ea"/>
              <a:cs typeface="+mn-cs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3122C9-A0B9-462F-8757-0847AD287B63}" type="slidenum">
              <a:rPr kumimoji="0" lang="fr-FR" sz="75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rianne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fr-FR" sz="75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arianne"/>
              <a:ea typeface="+mn-ea"/>
              <a:cs typeface="+mn-cs"/>
            </a:endParaRPr>
          </a:p>
        </p:txBody>
      </p:sp>
      <p:sp>
        <p:nvSpPr>
          <p:cNvPr id="11" name="AutoShape 2" descr="Blue Question Mark Stock Photo - Download Image Now - iStoc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arianne"/>
              <a:ea typeface="+mn-ea"/>
              <a:cs typeface="+mn-cs"/>
            </a:endParaRPr>
          </a:p>
        </p:txBody>
      </p:sp>
      <p:sp>
        <p:nvSpPr>
          <p:cNvPr id="12" name="AutoShape 4" descr="Blue Question Mark Stock Photo - Download Image Now - iStock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arianne"/>
              <a:ea typeface="+mn-ea"/>
              <a:cs typeface="+mn-cs"/>
            </a:endParaRPr>
          </a:p>
        </p:txBody>
      </p:sp>
      <p:sp>
        <p:nvSpPr>
          <p:cNvPr id="14" name="Espace réservé du texte 11"/>
          <p:cNvSpPr>
            <a:spLocks noGrp="1"/>
          </p:cNvSpPr>
          <p:nvPr>
            <p:ph type="body" sz="quarter" idx="14"/>
          </p:nvPr>
        </p:nvSpPr>
        <p:spPr>
          <a:xfrm>
            <a:off x="827584" y="1635646"/>
            <a:ext cx="7200800" cy="2063311"/>
          </a:xfrm>
        </p:spPr>
        <p:txBody>
          <a:bodyPr/>
          <a:lstStyle/>
          <a:p>
            <a:pPr lvl="0" algn="ctr">
              <a:spcAft>
                <a:spcPts val="0"/>
              </a:spcAft>
              <a:defRPr/>
            </a:pPr>
            <a:r>
              <a:rPr lang="fr-FR" sz="4000" dirty="0">
                <a:solidFill>
                  <a:prstClr val="black"/>
                </a:solidFill>
                <a:latin typeface="Calibri" panose="020F0502020204030204"/>
              </a:rPr>
              <a:t>Merci de votre attention</a:t>
            </a:r>
          </a:p>
          <a:p>
            <a:pPr lvl="0" algn="ctr">
              <a:spcAft>
                <a:spcPts val="0"/>
              </a:spcAft>
              <a:defRPr/>
            </a:pPr>
            <a:endParaRPr lang="fr-FR" sz="1400" dirty="0">
              <a:solidFill>
                <a:prstClr val="black"/>
              </a:solidFill>
              <a:latin typeface="Calibri" panose="020F0502020204030204"/>
            </a:endParaRPr>
          </a:p>
          <a:p>
            <a:pPr lvl="0" algn="ctr">
              <a:spcAft>
                <a:spcPts val="0"/>
              </a:spcAft>
              <a:defRPr/>
            </a:pPr>
            <a:r>
              <a:rPr lang="fr-FR" sz="4000" dirty="0">
                <a:solidFill>
                  <a:prstClr val="black"/>
                </a:solidFill>
                <a:latin typeface="Calibri" panose="020F0502020204030204"/>
              </a:rPr>
              <a:t>Des questions ?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91120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Espace réservé du texte 2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lvl="0" indent="0" hangingPunct="0"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fr-FR" sz="800" dirty="0" smtClean="0">
                <a:solidFill>
                  <a:srgbClr val="4C4C4C"/>
                </a:solidFill>
                <a:latin typeface="Arial" pitchFamily="2"/>
                <a:ea typeface="SimSun" pitchFamily="34"/>
                <a:cs typeface="SimSun" pitchFamily="34"/>
              </a:rPr>
              <a:t>Révision du Règlement </a:t>
            </a:r>
            <a:r>
              <a:rPr lang="fr-FR" sz="800" dirty="0">
                <a:solidFill>
                  <a:srgbClr val="4C4C4C"/>
                </a:solidFill>
                <a:latin typeface="Arial" pitchFamily="2"/>
                <a:ea typeface="SimSun" pitchFamily="34"/>
                <a:cs typeface="SimSun" pitchFamily="34"/>
              </a:rPr>
              <a:t>transferts </a:t>
            </a:r>
            <a:r>
              <a:rPr lang="fr-FR" sz="800" dirty="0" smtClean="0">
                <a:solidFill>
                  <a:srgbClr val="4C4C4C"/>
                </a:solidFill>
                <a:latin typeface="Arial" pitchFamily="2"/>
                <a:ea typeface="SimSun" pitchFamily="34"/>
                <a:cs typeface="SimSun" pitchFamily="34"/>
              </a:rPr>
              <a:t>de </a:t>
            </a:r>
            <a:r>
              <a:rPr lang="fr-FR" sz="800" dirty="0">
                <a:solidFill>
                  <a:srgbClr val="4C4C4C"/>
                </a:solidFill>
                <a:latin typeface="Arial" pitchFamily="2"/>
                <a:ea typeface="SimSun" pitchFamily="34"/>
                <a:cs typeface="SimSun" pitchFamily="34"/>
              </a:rPr>
              <a:t>déchets</a:t>
            </a:r>
          </a:p>
          <a:p>
            <a:pPr marL="0" lvl="0" indent="0" hangingPunct="0"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fr-FR" sz="800" dirty="0">
                <a:solidFill>
                  <a:srgbClr val="4C4C4C"/>
                </a:solidFill>
                <a:latin typeface="Arial" pitchFamily="2"/>
                <a:ea typeface="SimSun" pitchFamily="34"/>
                <a:cs typeface="SimSun" pitchFamily="34"/>
              </a:rPr>
              <a:t>Négociations Parlement et Conseil UE </a:t>
            </a:r>
          </a:p>
          <a:p>
            <a:pPr marL="0" indent="0">
              <a:buNone/>
            </a:pPr>
            <a:endParaRPr lang="fr-FR" dirty="0"/>
          </a:p>
        </p:txBody>
      </p:sp>
      <p:sp>
        <p:nvSpPr>
          <p:cNvPr id="8" name="Espace réservé de la date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fr-FR" cap="all" dirty="0" smtClean="0"/>
              <a:t>21/11/2023</a:t>
            </a:r>
            <a:endParaRPr lang="fr-FR" cap="all" dirty="0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Journée de rencontre PNTTD / professionnels des déchets</a:t>
            </a:r>
            <a:endParaRPr lang="fr-FR" dirty="0"/>
          </a:p>
        </p:txBody>
      </p:sp>
      <p:sp>
        <p:nvSpPr>
          <p:cNvPr id="12" name="Espace réservé du numéro de diapositive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122C9-A0B9-462F-8757-0847AD287B63}" type="slidenum">
              <a:rPr lang="fr-FR" smtClean="0"/>
              <a:pPr/>
              <a:t>4</a:t>
            </a:fld>
            <a:endParaRPr lang="fr-FR" dirty="0"/>
          </a:p>
        </p:txBody>
      </p:sp>
      <p:sp>
        <p:nvSpPr>
          <p:cNvPr id="13" name="Text Box 2"/>
          <p:cNvSpPr txBox="1">
            <a:spLocks noGrp="1" noChangeArrowheads="1"/>
          </p:cNvSpPr>
          <p:nvPr>
            <p:ph idx="14"/>
          </p:nvPr>
        </p:nvSpPr>
        <p:spPr bwMode="auto">
          <a:xfrm>
            <a:off x="827584" y="1059583"/>
            <a:ext cx="7128792" cy="93610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 algn="ctr"/>
            <a:r>
              <a:rPr lang="fr-FR" sz="2000" dirty="0"/>
              <a:t>Début des négociations janvier 2022 </a:t>
            </a:r>
            <a:endParaRPr lang="fr-FR" sz="2000" dirty="0" smtClean="0"/>
          </a:p>
          <a:p>
            <a:pPr algn="ctr"/>
            <a:r>
              <a:rPr lang="fr-FR" sz="2000" dirty="0" smtClean="0"/>
              <a:t>sous </a:t>
            </a:r>
            <a:r>
              <a:rPr lang="fr-FR" sz="2000" dirty="0"/>
              <a:t>la  Présidence française de l’UE</a:t>
            </a:r>
          </a:p>
          <a:p>
            <a:endParaRPr lang="fr-FR" sz="1900" dirty="0">
              <a:solidFill>
                <a:prstClr val="black"/>
              </a:solidFill>
              <a:latin typeface="Calibri" panose="020F0502020204030204"/>
            </a:endParaRPr>
          </a:p>
          <a:p>
            <a:endParaRPr lang="fr-FR" sz="19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01276" y="2427734"/>
            <a:ext cx="1697724" cy="1557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534" y="2427734"/>
            <a:ext cx="5616624" cy="1557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401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Espace réservé du texte 2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lvl="0" indent="0" hangingPunct="0"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fr-FR" sz="800" dirty="0" smtClean="0">
                <a:solidFill>
                  <a:srgbClr val="4C4C4C"/>
                </a:solidFill>
                <a:latin typeface="Arial" pitchFamily="2"/>
                <a:ea typeface="SimSun" pitchFamily="34"/>
                <a:cs typeface="SimSun" pitchFamily="34"/>
              </a:rPr>
              <a:t>Révision du Règlement </a:t>
            </a:r>
            <a:r>
              <a:rPr lang="fr-FR" sz="800" dirty="0">
                <a:solidFill>
                  <a:srgbClr val="4C4C4C"/>
                </a:solidFill>
                <a:latin typeface="Arial" pitchFamily="2"/>
                <a:ea typeface="SimSun" pitchFamily="34"/>
                <a:cs typeface="SimSun" pitchFamily="34"/>
              </a:rPr>
              <a:t>transferts </a:t>
            </a:r>
            <a:r>
              <a:rPr lang="fr-FR" sz="800" dirty="0" smtClean="0">
                <a:solidFill>
                  <a:srgbClr val="4C4C4C"/>
                </a:solidFill>
                <a:latin typeface="Arial" pitchFamily="2"/>
                <a:ea typeface="SimSun" pitchFamily="34"/>
                <a:cs typeface="SimSun" pitchFamily="34"/>
              </a:rPr>
              <a:t>de </a:t>
            </a:r>
            <a:r>
              <a:rPr lang="fr-FR" sz="800" dirty="0">
                <a:solidFill>
                  <a:srgbClr val="4C4C4C"/>
                </a:solidFill>
                <a:latin typeface="Arial" pitchFamily="2"/>
                <a:ea typeface="SimSun" pitchFamily="34"/>
                <a:cs typeface="SimSun" pitchFamily="34"/>
              </a:rPr>
              <a:t>déchets</a:t>
            </a:r>
          </a:p>
          <a:p>
            <a:pPr marL="0" indent="0">
              <a:buNone/>
            </a:pPr>
            <a:endParaRPr lang="fr-FR" dirty="0"/>
          </a:p>
        </p:txBody>
      </p:sp>
      <p:sp>
        <p:nvSpPr>
          <p:cNvPr id="8" name="Espace réservé de la date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750" b="1" i="0" u="none" strike="noStrike" kern="1200" cap="all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rianne"/>
                <a:ea typeface="+mn-ea"/>
                <a:cs typeface="+mn-cs"/>
              </a:rPr>
              <a:t>21/11/2023</a:t>
            </a:r>
            <a:endParaRPr kumimoji="0" lang="fr-FR" sz="750" b="1" i="0" u="none" strike="noStrike" kern="1200" cap="all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arianne"/>
              <a:ea typeface="+mn-ea"/>
              <a:cs typeface="+mn-cs"/>
            </a:endParaRPr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75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rianne"/>
                <a:ea typeface="+mn-ea"/>
                <a:cs typeface="+mn-cs"/>
              </a:rPr>
              <a:t>Journée de rencontre PNTTD / professionnels des déchets</a:t>
            </a:r>
            <a:endParaRPr kumimoji="0" lang="fr-FR" sz="75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arianne"/>
              <a:ea typeface="+mn-ea"/>
              <a:cs typeface="+mn-cs"/>
            </a:endParaRPr>
          </a:p>
        </p:txBody>
      </p:sp>
      <p:sp>
        <p:nvSpPr>
          <p:cNvPr id="12" name="Espace réservé du numéro de diapositive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3122C9-A0B9-462F-8757-0847AD287B63}" type="slidenum">
              <a:rPr kumimoji="0" lang="fr-FR" sz="75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rianne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fr-FR" sz="75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arianne"/>
              <a:ea typeface="+mn-ea"/>
              <a:cs typeface="+mn-cs"/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1109343" y="1000101"/>
            <a:ext cx="17319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smtClean="0">
                <a:solidFill>
                  <a:prstClr val="black"/>
                </a:solidFill>
              </a:rPr>
              <a:t>Commission </a:t>
            </a:r>
            <a:endParaRPr lang="fr-FR" sz="1600" b="1" dirty="0"/>
          </a:p>
          <a:p>
            <a:pPr algn="ctr"/>
            <a:r>
              <a:rPr lang="fr-FR" sz="1600" dirty="0" smtClean="0">
                <a:solidFill>
                  <a:prstClr val="black"/>
                </a:solidFill>
              </a:rPr>
              <a:t>Proposition législative</a:t>
            </a:r>
            <a:endParaRPr lang="fr-FR" sz="1600" dirty="0"/>
          </a:p>
        </p:txBody>
      </p:sp>
      <p:sp>
        <p:nvSpPr>
          <p:cNvPr id="19" name="Rectangle 18"/>
          <p:cNvSpPr/>
          <p:nvPr/>
        </p:nvSpPr>
        <p:spPr>
          <a:xfrm>
            <a:off x="4140733" y="4051167"/>
            <a:ext cx="21138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fr-FR" sz="1600" b="1" dirty="0" smtClean="0">
                <a:solidFill>
                  <a:prstClr val="black"/>
                </a:solidFill>
              </a:rPr>
              <a:t>Parlement </a:t>
            </a:r>
          </a:p>
          <a:p>
            <a:pPr lvl="0" algn="ctr"/>
            <a:r>
              <a:rPr lang="fr-FR" sz="1600" dirty="0" smtClean="0">
                <a:solidFill>
                  <a:prstClr val="black"/>
                </a:solidFill>
              </a:rPr>
              <a:t>Vote</a:t>
            </a:r>
            <a:endParaRPr lang="fr-FR" sz="1600" dirty="0">
              <a:solidFill>
                <a:prstClr val="black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880815" y="3865746"/>
            <a:ext cx="233287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600" b="1" dirty="0" smtClean="0">
                <a:solidFill>
                  <a:prstClr val="black"/>
                </a:solidFill>
              </a:rPr>
              <a:t>Conseil</a:t>
            </a:r>
          </a:p>
          <a:p>
            <a:pPr algn="ctr"/>
            <a:r>
              <a:rPr lang="fr-FR" sz="1600" dirty="0" smtClean="0">
                <a:solidFill>
                  <a:prstClr val="black"/>
                </a:solidFill>
              </a:rPr>
              <a:t>Orientation </a:t>
            </a:r>
          </a:p>
          <a:p>
            <a:pPr algn="ctr"/>
            <a:r>
              <a:rPr lang="fr-FR" sz="1600" dirty="0" smtClean="0">
                <a:solidFill>
                  <a:prstClr val="black"/>
                </a:solidFill>
              </a:rPr>
              <a:t>générale </a:t>
            </a:r>
          </a:p>
          <a:p>
            <a:pPr algn="ctr"/>
            <a:r>
              <a:rPr lang="fr-FR" sz="1600" b="1" dirty="0" smtClean="0">
                <a:solidFill>
                  <a:prstClr val="black"/>
                </a:solidFill>
              </a:rPr>
              <a:t> </a:t>
            </a:r>
            <a:endParaRPr lang="fr-FR" sz="1600" b="1" dirty="0"/>
          </a:p>
        </p:txBody>
      </p:sp>
      <p:sp>
        <p:nvSpPr>
          <p:cNvPr id="21" name="Rectangle 20"/>
          <p:cNvSpPr/>
          <p:nvPr/>
        </p:nvSpPr>
        <p:spPr>
          <a:xfrm>
            <a:off x="5922182" y="882341"/>
            <a:ext cx="160959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600" b="1" dirty="0" smtClean="0">
                <a:solidFill>
                  <a:prstClr val="black"/>
                </a:solidFill>
              </a:rPr>
              <a:t>1</a:t>
            </a:r>
            <a:r>
              <a:rPr lang="fr-FR" sz="1600" b="1" baseline="30000" dirty="0" smtClean="0">
                <a:solidFill>
                  <a:prstClr val="black"/>
                </a:solidFill>
              </a:rPr>
              <a:t>er</a:t>
            </a:r>
            <a:r>
              <a:rPr lang="fr-FR" sz="1600" b="1" dirty="0" smtClean="0">
                <a:solidFill>
                  <a:prstClr val="black"/>
                </a:solidFill>
              </a:rPr>
              <a:t> </a:t>
            </a:r>
          </a:p>
          <a:p>
            <a:pPr algn="ctr"/>
            <a:r>
              <a:rPr lang="fr-FR" sz="1600" b="1" dirty="0" smtClean="0">
                <a:solidFill>
                  <a:prstClr val="black"/>
                </a:solidFill>
              </a:rPr>
              <a:t>Trilogue</a:t>
            </a:r>
          </a:p>
        </p:txBody>
      </p:sp>
      <p:graphicFrame>
        <p:nvGraphicFramePr>
          <p:cNvPr id="22" name="Diagramme 21"/>
          <p:cNvGraphicFramePr/>
          <p:nvPr>
            <p:extLst>
              <p:ext uri="{D42A27DB-BD31-4B8C-83A1-F6EECF244321}">
                <p14:modId xmlns:p14="http://schemas.microsoft.com/office/powerpoint/2010/main" val="226169955"/>
              </p:ext>
            </p:extLst>
          </p:nvPr>
        </p:nvGraphicFramePr>
        <p:xfrm>
          <a:off x="41960" y="2284076"/>
          <a:ext cx="9396536" cy="12496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26" name="Connecteur droit 25"/>
          <p:cNvCxnSpPr/>
          <p:nvPr/>
        </p:nvCxnSpPr>
        <p:spPr>
          <a:xfrm flipH="1">
            <a:off x="5538374" y="3336766"/>
            <a:ext cx="395888" cy="747131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41960" y="3839013"/>
            <a:ext cx="130707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600" b="1" dirty="0" smtClean="0"/>
              <a:t>Evaluation</a:t>
            </a:r>
          </a:p>
          <a:p>
            <a:pPr algn="ctr"/>
            <a:r>
              <a:rPr lang="fr-FR" sz="1600" b="1" dirty="0" smtClean="0"/>
              <a:t>RTD</a:t>
            </a:r>
          </a:p>
        </p:txBody>
      </p:sp>
      <p:sp>
        <p:nvSpPr>
          <p:cNvPr id="33" name="Rectangle 32"/>
          <p:cNvSpPr/>
          <p:nvPr/>
        </p:nvSpPr>
        <p:spPr>
          <a:xfrm>
            <a:off x="7514026" y="926065"/>
            <a:ext cx="160959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600" b="1" dirty="0" smtClean="0">
                <a:solidFill>
                  <a:prstClr val="black"/>
                </a:solidFill>
              </a:rPr>
              <a:t>2</a:t>
            </a:r>
            <a:r>
              <a:rPr lang="fr-FR" sz="1600" b="1" baseline="30000" dirty="0">
                <a:solidFill>
                  <a:prstClr val="black"/>
                </a:solidFill>
              </a:rPr>
              <a:t>ème </a:t>
            </a:r>
            <a:r>
              <a:rPr lang="fr-FR" sz="1600" b="1" dirty="0">
                <a:solidFill>
                  <a:prstClr val="black"/>
                </a:solidFill>
              </a:rPr>
              <a:t>et</a:t>
            </a:r>
            <a:r>
              <a:rPr lang="fr-FR" sz="1600" b="1" baseline="30000" dirty="0" smtClean="0">
                <a:solidFill>
                  <a:prstClr val="black"/>
                </a:solidFill>
              </a:rPr>
              <a:t> </a:t>
            </a:r>
            <a:r>
              <a:rPr lang="fr-FR" sz="1600" b="1" dirty="0">
                <a:solidFill>
                  <a:prstClr val="black"/>
                </a:solidFill>
              </a:rPr>
              <a:t>3</a:t>
            </a:r>
            <a:r>
              <a:rPr lang="fr-FR" sz="1600" b="1" baseline="30000" dirty="0" smtClean="0">
                <a:solidFill>
                  <a:prstClr val="black"/>
                </a:solidFill>
              </a:rPr>
              <a:t>ème</a:t>
            </a:r>
            <a:r>
              <a:rPr lang="fr-FR" sz="1600" b="1" dirty="0" smtClean="0">
                <a:solidFill>
                  <a:prstClr val="black"/>
                </a:solidFill>
              </a:rPr>
              <a:t> Trilogues</a:t>
            </a:r>
          </a:p>
          <a:p>
            <a:pPr algn="ctr"/>
            <a:endParaRPr lang="fr-FR" sz="1600" b="1" dirty="0"/>
          </a:p>
        </p:txBody>
      </p:sp>
      <p:cxnSp>
        <p:nvCxnSpPr>
          <p:cNvPr id="11" name="Connecteur droit 10"/>
          <p:cNvCxnSpPr/>
          <p:nvPr/>
        </p:nvCxnSpPr>
        <p:spPr>
          <a:xfrm flipV="1">
            <a:off x="1907704" y="1759665"/>
            <a:ext cx="0" cy="677688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5" name="Connecteur droit 34"/>
          <p:cNvCxnSpPr/>
          <p:nvPr/>
        </p:nvCxnSpPr>
        <p:spPr>
          <a:xfrm flipV="1">
            <a:off x="611560" y="3343204"/>
            <a:ext cx="0" cy="522542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7" name="Connecteur droit 36"/>
          <p:cNvCxnSpPr/>
          <p:nvPr/>
        </p:nvCxnSpPr>
        <p:spPr>
          <a:xfrm flipH="1" flipV="1">
            <a:off x="6726980" y="1448608"/>
            <a:ext cx="70617" cy="1006943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8" name="Connecteur droit 37"/>
          <p:cNvCxnSpPr/>
          <p:nvPr/>
        </p:nvCxnSpPr>
        <p:spPr>
          <a:xfrm flipH="1" flipV="1">
            <a:off x="8334554" y="1467116"/>
            <a:ext cx="125878" cy="988434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6" name="Connecteur droit 45"/>
          <p:cNvCxnSpPr>
            <a:endCxn id="20" idx="0"/>
          </p:cNvCxnSpPr>
          <p:nvPr/>
        </p:nvCxnSpPr>
        <p:spPr>
          <a:xfrm>
            <a:off x="6948264" y="3343204"/>
            <a:ext cx="98988" cy="522542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4" name="Imag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41826" y="1898066"/>
            <a:ext cx="822262" cy="550497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17224" y="1890868"/>
            <a:ext cx="809755" cy="546485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05604" y="1920093"/>
            <a:ext cx="828950" cy="535457"/>
          </a:xfrm>
          <a:prstGeom prst="rect">
            <a:avLst/>
          </a:prstGeom>
        </p:spPr>
      </p:pic>
      <p:pic>
        <p:nvPicPr>
          <p:cNvPr id="24" name="Image 2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17381" y="1885898"/>
            <a:ext cx="833469" cy="551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271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Espace réservé du texte 2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lvl="0" indent="0" hangingPunct="0"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fr-FR" sz="800" dirty="0">
                <a:solidFill>
                  <a:srgbClr val="4C4C4C"/>
                </a:solidFill>
                <a:latin typeface="Arial" pitchFamily="2"/>
                <a:ea typeface="SimSun" pitchFamily="34"/>
                <a:cs typeface="SimSun" pitchFamily="34"/>
              </a:rPr>
              <a:t>Imports / Exports- UE - Pays tiers</a:t>
            </a:r>
          </a:p>
          <a:p>
            <a:pPr marL="0" lvl="0" indent="0" hangingPunct="0"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fr-FR" sz="800" dirty="0">
                <a:solidFill>
                  <a:srgbClr val="4C4C4C"/>
                </a:solidFill>
                <a:latin typeface="Arial" pitchFamily="2"/>
                <a:ea typeface="SimSun" pitchFamily="34"/>
                <a:cs typeface="SimSun" pitchFamily="34"/>
              </a:rPr>
              <a:t>Transferts Déchets non dangereux 2004-2020 </a:t>
            </a:r>
            <a:endParaRPr lang="fr-FR" dirty="0"/>
          </a:p>
        </p:txBody>
      </p:sp>
      <p:sp>
        <p:nvSpPr>
          <p:cNvPr id="8" name="Espace réservé de la date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fr-FR" cap="all" dirty="0" smtClean="0"/>
              <a:t>21/11/2023</a:t>
            </a:r>
            <a:endParaRPr lang="fr-FR" cap="all" dirty="0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Journée de rencontre PNTTD / professionnels des déchets</a:t>
            </a:r>
            <a:endParaRPr lang="fr-FR" dirty="0"/>
          </a:p>
        </p:txBody>
      </p:sp>
      <p:sp>
        <p:nvSpPr>
          <p:cNvPr id="12" name="Espace réservé du numéro de diapositive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122C9-A0B9-462F-8757-0847AD287B63}" type="slidenum">
              <a:rPr lang="fr-FR" smtClean="0"/>
              <a:pPr/>
              <a:t>6</a:t>
            </a:fld>
            <a:endParaRPr lang="fr-FR" dirty="0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b="7050"/>
          <a:stretch/>
        </p:blipFill>
        <p:spPr bwMode="auto">
          <a:xfrm>
            <a:off x="107504" y="843558"/>
            <a:ext cx="6713326" cy="3867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Flèche droite 14"/>
          <p:cNvSpPr/>
          <p:nvPr/>
        </p:nvSpPr>
        <p:spPr>
          <a:xfrm>
            <a:off x="6451020" y="1203598"/>
            <a:ext cx="1649371" cy="849855"/>
          </a:xfrm>
          <a:prstGeom prst="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400" b="1" dirty="0" smtClean="0">
                <a:solidFill>
                  <a:srgbClr val="FF0000"/>
                </a:solidFill>
              </a:rPr>
              <a:t>Exports 2020 32,7 Mt</a:t>
            </a:r>
            <a:endParaRPr lang="fr-FR" sz="1400" b="1" dirty="0">
              <a:solidFill>
                <a:srgbClr val="FF0000"/>
              </a:solidFill>
            </a:endParaRPr>
          </a:p>
        </p:txBody>
      </p:sp>
      <p:sp>
        <p:nvSpPr>
          <p:cNvPr id="16" name="Flèche droite 15"/>
          <p:cNvSpPr/>
          <p:nvPr/>
        </p:nvSpPr>
        <p:spPr>
          <a:xfrm flipH="1">
            <a:off x="6455881" y="2499742"/>
            <a:ext cx="1644509" cy="849855"/>
          </a:xfrm>
          <a:prstGeom prst="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400" b="1" dirty="0" smtClean="0">
                <a:solidFill>
                  <a:srgbClr val="0070C0"/>
                </a:solidFill>
              </a:rPr>
              <a:t>Imports 2020 16 Mt</a:t>
            </a:r>
            <a:endParaRPr lang="fr-FR" sz="1400" b="1" dirty="0">
              <a:solidFill>
                <a:srgbClr val="0070C0"/>
              </a:solidFill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52864" y="3330198"/>
            <a:ext cx="2092272" cy="1813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Flèche courbée vers la droite 18"/>
          <p:cNvSpPr/>
          <p:nvPr/>
        </p:nvSpPr>
        <p:spPr>
          <a:xfrm>
            <a:off x="7609854" y="4128646"/>
            <a:ext cx="385379" cy="684925"/>
          </a:xfrm>
          <a:prstGeom prst="curved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0" name="Flèche courbée vers la droite 19"/>
          <p:cNvSpPr/>
          <p:nvPr/>
        </p:nvSpPr>
        <p:spPr>
          <a:xfrm rot="10800000">
            <a:off x="8100392" y="4083918"/>
            <a:ext cx="385589" cy="696824"/>
          </a:xfrm>
          <a:prstGeom prst="curved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365639" y="3669407"/>
            <a:ext cx="1469502" cy="27542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F08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smtClean="0">
                <a:solidFill>
                  <a:srgbClr val="065245"/>
                </a:solidFill>
              </a:rPr>
              <a:t>Intra UE 70 Mt</a:t>
            </a:r>
            <a:endParaRPr lang="fr-FR" sz="1400" dirty="0">
              <a:solidFill>
                <a:srgbClr val="06524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9951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Espace réservé du texte 2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lvl="0" indent="0" hangingPunct="0"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fr-FR" sz="800" dirty="0">
                <a:solidFill>
                  <a:srgbClr val="4C4C4C"/>
                </a:solidFill>
                <a:latin typeface="Arial" pitchFamily="2"/>
                <a:ea typeface="SimSun" pitchFamily="34"/>
                <a:cs typeface="SimSun" pitchFamily="34"/>
              </a:rPr>
              <a:t>Imports / Exports / UE – Pays Tiers  </a:t>
            </a:r>
          </a:p>
          <a:p>
            <a:pPr marL="0" lvl="0" indent="0" hangingPunct="0"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fr-FR" sz="800" dirty="0">
                <a:solidFill>
                  <a:srgbClr val="4C4C4C"/>
                </a:solidFill>
                <a:latin typeface="Arial" pitchFamily="2"/>
                <a:ea typeface="SimSun" pitchFamily="34"/>
                <a:cs typeface="SimSun" pitchFamily="34"/>
              </a:rPr>
              <a:t>Données 2020 par type de Déchets non dangereux  </a:t>
            </a:r>
          </a:p>
          <a:p>
            <a:pPr marL="0" indent="0">
              <a:buNone/>
            </a:pPr>
            <a:endParaRPr lang="fr-FR" dirty="0"/>
          </a:p>
        </p:txBody>
      </p:sp>
      <p:sp>
        <p:nvSpPr>
          <p:cNvPr id="8" name="Espace réservé de la date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750" b="1" i="0" u="none" strike="noStrike" kern="1200" cap="all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rianne"/>
                <a:ea typeface="+mn-ea"/>
                <a:cs typeface="+mn-cs"/>
              </a:rPr>
              <a:t>21/11/2023</a:t>
            </a:r>
            <a:endParaRPr kumimoji="0" lang="fr-FR" sz="750" b="1" i="0" u="none" strike="noStrike" kern="1200" cap="all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arianne"/>
              <a:ea typeface="+mn-ea"/>
              <a:cs typeface="+mn-cs"/>
            </a:endParaRPr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75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rianne"/>
                <a:ea typeface="+mn-ea"/>
                <a:cs typeface="+mn-cs"/>
              </a:rPr>
              <a:t>Journée de rencontre PNTTD / professionnels des déchets</a:t>
            </a:r>
            <a:endParaRPr kumimoji="0" lang="fr-FR" sz="75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arianne"/>
              <a:ea typeface="+mn-ea"/>
              <a:cs typeface="+mn-cs"/>
            </a:endParaRPr>
          </a:p>
        </p:txBody>
      </p:sp>
      <p:sp>
        <p:nvSpPr>
          <p:cNvPr id="12" name="Espace réservé du numéro de diapositive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3122C9-A0B9-462F-8757-0847AD287B63}" type="slidenum">
              <a:rPr kumimoji="0" lang="fr-FR" sz="75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rianne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fr-FR" sz="75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arianne"/>
              <a:ea typeface="+mn-ea"/>
              <a:cs typeface="+mn-cs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b="8694"/>
          <a:stretch/>
        </p:blipFill>
        <p:spPr bwMode="auto">
          <a:xfrm>
            <a:off x="182726" y="1033165"/>
            <a:ext cx="8781761" cy="34480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 Box 2"/>
          <p:cNvSpPr txBox="1">
            <a:spLocks noGrp="1" noChangeArrowheads="1"/>
          </p:cNvSpPr>
          <p:nvPr>
            <p:ph idx="14"/>
          </p:nvPr>
        </p:nvSpPr>
        <p:spPr bwMode="auto">
          <a:xfrm>
            <a:off x="5580112" y="1923678"/>
            <a:ext cx="2520280" cy="22357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 algn="ctr"/>
            <a:r>
              <a:rPr lang="fr-FR" sz="1500" b="1" dirty="0">
                <a:solidFill>
                  <a:schemeClr val="bg1"/>
                </a:solidFill>
              </a:rPr>
              <a:t>e</a:t>
            </a:r>
            <a:r>
              <a:rPr lang="fr-FR" sz="1500" b="1" dirty="0" smtClean="0">
                <a:solidFill>
                  <a:schemeClr val="bg1"/>
                </a:solidFill>
              </a:rPr>
              <a:t>n millions de tonnes</a:t>
            </a:r>
            <a:endParaRPr lang="fr-FR" sz="1500" b="1" dirty="0">
              <a:solidFill>
                <a:schemeClr val="bg1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928589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Espace réservé du texte 2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lvl="0" indent="0" hangingPunct="0"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fr-FR" sz="800" dirty="0">
                <a:solidFill>
                  <a:srgbClr val="4C4C4C"/>
                </a:solidFill>
                <a:latin typeface="Arial" pitchFamily="2"/>
                <a:ea typeface="SimSun" pitchFamily="34"/>
                <a:cs typeface="SimSun" pitchFamily="34"/>
              </a:rPr>
              <a:t>Imports / Exports / UE – Pays Tiers  </a:t>
            </a:r>
          </a:p>
          <a:p>
            <a:pPr marL="0" lvl="0" indent="0" hangingPunct="0"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fr-FR" sz="800" dirty="0">
                <a:solidFill>
                  <a:srgbClr val="4C4C4C"/>
                </a:solidFill>
                <a:latin typeface="Arial" pitchFamily="2"/>
                <a:ea typeface="SimSun" pitchFamily="34"/>
                <a:cs typeface="SimSun" pitchFamily="34"/>
              </a:rPr>
              <a:t>Données 2020 </a:t>
            </a:r>
            <a:r>
              <a:rPr lang="fr-FR" sz="800" dirty="0" smtClean="0">
                <a:solidFill>
                  <a:srgbClr val="4C4C4C"/>
                </a:solidFill>
                <a:latin typeface="Arial" pitchFamily="2"/>
                <a:ea typeface="SimSun" pitchFamily="34"/>
                <a:cs typeface="SimSun" pitchFamily="34"/>
              </a:rPr>
              <a:t>par principales </a:t>
            </a:r>
            <a:r>
              <a:rPr lang="fr-FR" sz="800" dirty="0">
                <a:solidFill>
                  <a:srgbClr val="4C4C4C"/>
                </a:solidFill>
                <a:latin typeface="Arial" pitchFamily="2"/>
                <a:ea typeface="SimSun" pitchFamily="34"/>
                <a:cs typeface="SimSun" pitchFamily="34"/>
              </a:rPr>
              <a:t>destinations hors </a:t>
            </a:r>
            <a:r>
              <a:rPr lang="fr-FR" sz="800" dirty="0" smtClean="0">
                <a:solidFill>
                  <a:srgbClr val="4C4C4C"/>
                </a:solidFill>
                <a:latin typeface="Arial" pitchFamily="2"/>
                <a:ea typeface="SimSun" pitchFamily="34"/>
                <a:cs typeface="SimSun" pitchFamily="34"/>
              </a:rPr>
              <a:t>EU</a:t>
            </a:r>
            <a:endParaRPr lang="fr-FR" dirty="0"/>
          </a:p>
        </p:txBody>
      </p:sp>
      <p:sp>
        <p:nvSpPr>
          <p:cNvPr id="8" name="Espace réservé de la date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750" b="1" i="0" u="none" strike="noStrike" kern="1200" cap="all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rianne"/>
                <a:ea typeface="+mn-ea"/>
                <a:cs typeface="+mn-cs"/>
              </a:rPr>
              <a:t>21/11/2023</a:t>
            </a:r>
            <a:endParaRPr kumimoji="0" lang="fr-FR" sz="750" b="1" i="0" u="none" strike="noStrike" kern="1200" cap="all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arianne"/>
              <a:ea typeface="+mn-ea"/>
              <a:cs typeface="+mn-cs"/>
            </a:endParaRPr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75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rianne"/>
                <a:ea typeface="+mn-ea"/>
                <a:cs typeface="+mn-cs"/>
              </a:rPr>
              <a:t>Journée de rencontre PNTTD / professionnels des déchets</a:t>
            </a:r>
            <a:endParaRPr kumimoji="0" lang="fr-FR" sz="75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arianne"/>
              <a:ea typeface="+mn-ea"/>
              <a:cs typeface="+mn-cs"/>
            </a:endParaRPr>
          </a:p>
        </p:txBody>
      </p:sp>
      <p:sp>
        <p:nvSpPr>
          <p:cNvPr id="12" name="Espace réservé du numéro de diapositive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3122C9-A0B9-462F-8757-0847AD287B63}" type="slidenum">
              <a:rPr kumimoji="0" lang="fr-FR" sz="75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rianne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fr-FR" sz="75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arianne"/>
              <a:ea typeface="+mn-ea"/>
              <a:cs typeface="+mn-cs"/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2"/>
          <a:srcRect t="18268" r="3482" b="6487"/>
          <a:stretch/>
        </p:blipFill>
        <p:spPr>
          <a:xfrm>
            <a:off x="1403648" y="1529998"/>
            <a:ext cx="5688631" cy="3201992"/>
          </a:xfrm>
          <a:prstGeom prst="rect">
            <a:avLst/>
          </a:prstGeom>
        </p:spPr>
      </p:pic>
      <p:sp>
        <p:nvSpPr>
          <p:cNvPr id="7" name="Text Box 2"/>
          <p:cNvSpPr txBox="1">
            <a:spLocks noGrp="1" noChangeArrowheads="1"/>
          </p:cNvSpPr>
          <p:nvPr>
            <p:ph idx="14"/>
          </p:nvPr>
        </p:nvSpPr>
        <p:spPr bwMode="auto">
          <a:xfrm>
            <a:off x="1879760" y="771550"/>
            <a:ext cx="5184576" cy="108012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 algn="ctr"/>
            <a:r>
              <a:rPr lang="fr-FR" sz="2000" b="1" dirty="0" smtClean="0"/>
              <a:t>Principales destinations des déchets de l’UE en 2020 (en millions de tonnes)</a:t>
            </a:r>
            <a:endParaRPr lang="fr-FR" sz="2000" b="1" dirty="0"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724496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Espace réservé du texte 2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lvl="0" indent="0" hangingPunct="0"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fr-FR" sz="800" dirty="0" smtClean="0">
                <a:solidFill>
                  <a:srgbClr val="4C4C4C"/>
                </a:solidFill>
                <a:latin typeface="Arial" pitchFamily="2"/>
                <a:ea typeface="SimSun" pitchFamily="34"/>
                <a:cs typeface="SimSun" pitchFamily="34"/>
              </a:rPr>
              <a:t>Révision du Règlement </a:t>
            </a:r>
            <a:r>
              <a:rPr lang="fr-FR" sz="800" dirty="0">
                <a:solidFill>
                  <a:srgbClr val="4C4C4C"/>
                </a:solidFill>
                <a:latin typeface="Arial" pitchFamily="2"/>
                <a:ea typeface="SimSun" pitchFamily="34"/>
                <a:cs typeface="SimSun" pitchFamily="34"/>
              </a:rPr>
              <a:t>transferts </a:t>
            </a:r>
            <a:r>
              <a:rPr lang="fr-FR" sz="800" dirty="0" smtClean="0">
                <a:solidFill>
                  <a:srgbClr val="4C4C4C"/>
                </a:solidFill>
                <a:latin typeface="Arial" pitchFamily="2"/>
                <a:ea typeface="SimSun" pitchFamily="34"/>
                <a:cs typeface="SimSun" pitchFamily="34"/>
              </a:rPr>
              <a:t>de </a:t>
            </a:r>
            <a:r>
              <a:rPr lang="fr-FR" sz="800" dirty="0">
                <a:solidFill>
                  <a:srgbClr val="4C4C4C"/>
                </a:solidFill>
                <a:latin typeface="Arial" pitchFamily="2"/>
                <a:ea typeface="SimSun" pitchFamily="34"/>
                <a:cs typeface="SimSun" pitchFamily="34"/>
              </a:rPr>
              <a:t>déchets</a:t>
            </a:r>
          </a:p>
          <a:p>
            <a:pPr marL="0" lvl="0" indent="0" hangingPunct="0"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fr-FR" sz="800" dirty="0" smtClean="0">
                <a:solidFill>
                  <a:srgbClr val="4C4C4C"/>
                </a:solidFill>
                <a:latin typeface="Arial" pitchFamily="2"/>
                <a:ea typeface="SimSun" pitchFamily="34"/>
                <a:cs typeface="SimSun" pitchFamily="34"/>
              </a:rPr>
              <a:t>Résultats de l’évaluation</a:t>
            </a:r>
            <a:endParaRPr lang="fr-FR" sz="800" dirty="0">
              <a:solidFill>
                <a:srgbClr val="4C4C4C"/>
              </a:solidFill>
              <a:latin typeface="Arial" pitchFamily="2"/>
              <a:ea typeface="SimSun" pitchFamily="34"/>
              <a:cs typeface="SimSun" pitchFamily="34"/>
            </a:endParaRPr>
          </a:p>
          <a:p>
            <a:pPr marL="0" indent="0">
              <a:buNone/>
            </a:pPr>
            <a:endParaRPr lang="fr-FR" dirty="0"/>
          </a:p>
        </p:txBody>
      </p:sp>
      <p:sp>
        <p:nvSpPr>
          <p:cNvPr id="8" name="Espace réservé de la date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750" b="1" i="0" u="none" strike="noStrike" kern="1200" cap="all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rianne"/>
                <a:ea typeface="+mn-ea"/>
                <a:cs typeface="+mn-cs"/>
              </a:rPr>
              <a:t>21/11/2023</a:t>
            </a:r>
            <a:endParaRPr kumimoji="0" lang="fr-FR" sz="750" b="1" i="0" u="none" strike="noStrike" kern="1200" cap="all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arianne"/>
              <a:ea typeface="+mn-ea"/>
              <a:cs typeface="+mn-cs"/>
            </a:endParaRPr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75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rianne"/>
                <a:ea typeface="+mn-ea"/>
                <a:cs typeface="+mn-cs"/>
              </a:rPr>
              <a:t>Journée de rencontre PNTTD / professionnels des déchets</a:t>
            </a:r>
            <a:endParaRPr kumimoji="0" lang="fr-FR" sz="75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arianne"/>
              <a:ea typeface="+mn-ea"/>
              <a:cs typeface="+mn-cs"/>
            </a:endParaRPr>
          </a:p>
        </p:txBody>
      </p:sp>
      <p:sp>
        <p:nvSpPr>
          <p:cNvPr id="12" name="Espace réservé du numéro de diapositive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3122C9-A0B9-462F-8757-0847AD287B63}" type="slidenum">
              <a:rPr kumimoji="0" lang="fr-FR" sz="75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rianne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fr-FR" sz="75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arianne"/>
              <a:ea typeface="+mn-ea"/>
              <a:cs typeface="+mn-cs"/>
            </a:endParaRPr>
          </a:p>
        </p:txBody>
      </p:sp>
      <p:graphicFrame>
        <p:nvGraphicFramePr>
          <p:cNvPr id="2" name="Diagramme 1"/>
          <p:cNvGraphicFramePr/>
          <p:nvPr>
            <p:extLst>
              <p:ext uri="{D42A27DB-BD31-4B8C-83A1-F6EECF244321}">
                <p14:modId xmlns:p14="http://schemas.microsoft.com/office/powerpoint/2010/main" val="699713940"/>
              </p:ext>
            </p:extLst>
          </p:nvPr>
        </p:nvGraphicFramePr>
        <p:xfrm>
          <a:off x="360000" y="1131590"/>
          <a:ext cx="8316456" cy="36519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Text Box 2"/>
          <p:cNvSpPr txBox="1">
            <a:spLocks noGrp="1" noChangeArrowheads="1"/>
          </p:cNvSpPr>
          <p:nvPr>
            <p:ph idx="14"/>
          </p:nvPr>
        </p:nvSpPr>
        <p:spPr bwMode="auto">
          <a:xfrm>
            <a:off x="1835696" y="411510"/>
            <a:ext cx="5184576" cy="50405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 algn="ctr"/>
            <a:r>
              <a:rPr lang="fr-FR" sz="2400" b="1" dirty="0" smtClean="0"/>
              <a:t>Résultats de l’évaluation</a:t>
            </a:r>
            <a:endParaRPr lang="fr-FR" sz="2400" b="1" dirty="0"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763947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INISTÈRIEL">
  <a:themeElements>
    <a:clrScheme name="GOUVERNEMENT PPT">
      <a:dk1>
        <a:srgbClr val="000000"/>
      </a:dk1>
      <a:lt1>
        <a:srgbClr val="FFFFFF"/>
      </a:lt1>
      <a:dk2>
        <a:srgbClr val="000091"/>
      </a:dk2>
      <a:lt2>
        <a:srgbClr val="E1000F"/>
      </a:lt2>
      <a:accent1>
        <a:srgbClr val="005841"/>
      </a:accent1>
      <a:accent2>
        <a:srgbClr val="21215A"/>
      </a:accent2>
      <a:accent3>
        <a:srgbClr val="FFD500"/>
      </a:accent3>
      <a:accent4>
        <a:srgbClr val="EA5433"/>
      </a:accent4>
      <a:accent5>
        <a:srgbClr val="8C2237"/>
      </a:accent5>
      <a:accent6>
        <a:srgbClr val="49311F"/>
      </a:accent6>
      <a:hlink>
        <a:srgbClr val="000000"/>
      </a:hlink>
      <a:folHlink>
        <a:srgbClr val="000000"/>
      </a:folHlink>
    </a:clrScheme>
    <a:fontScheme name="GOUVERNEMENT PPT">
      <a:majorFont>
        <a:latin typeface="Marianne"/>
        <a:ea typeface=""/>
        <a:cs typeface=""/>
      </a:majorFont>
      <a:minorFont>
        <a:latin typeface="Mariann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MINISTÈRIEL">
  <a:themeElements>
    <a:clrScheme name="GOUVERNEMENT PPT">
      <a:dk1>
        <a:srgbClr val="000000"/>
      </a:dk1>
      <a:lt1>
        <a:srgbClr val="FFFFFF"/>
      </a:lt1>
      <a:dk2>
        <a:srgbClr val="000091"/>
      </a:dk2>
      <a:lt2>
        <a:srgbClr val="E1000F"/>
      </a:lt2>
      <a:accent1>
        <a:srgbClr val="005841"/>
      </a:accent1>
      <a:accent2>
        <a:srgbClr val="21215A"/>
      </a:accent2>
      <a:accent3>
        <a:srgbClr val="FFD500"/>
      </a:accent3>
      <a:accent4>
        <a:srgbClr val="EA5433"/>
      </a:accent4>
      <a:accent5>
        <a:srgbClr val="8C2237"/>
      </a:accent5>
      <a:accent6>
        <a:srgbClr val="49311F"/>
      </a:accent6>
      <a:hlink>
        <a:srgbClr val="000000"/>
      </a:hlink>
      <a:folHlink>
        <a:srgbClr val="000000"/>
      </a:folHlink>
    </a:clrScheme>
    <a:fontScheme name="GOUVERNEMENT PPT">
      <a:majorFont>
        <a:latin typeface="Marianne"/>
        <a:ea typeface=""/>
        <a:cs typeface=""/>
      </a:majorFont>
      <a:minorFont>
        <a:latin typeface="Mariann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ppt_ministeriel_marianne</Template>
  <TotalTime>2556</TotalTime>
  <Words>2428</Words>
  <Application>Microsoft Office PowerPoint</Application>
  <PresentationFormat>Affichage à l'écran (16:9)</PresentationFormat>
  <Paragraphs>441</Paragraphs>
  <Slides>32</Slides>
  <Notes>22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32</vt:i4>
      </vt:variant>
    </vt:vector>
  </HeadingPairs>
  <TitlesOfParts>
    <vt:vector size="39" baseType="lpstr">
      <vt:lpstr>SimSun</vt:lpstr>
      <vt:lpstr>Arial</vt:lpstr>
      <vt:lpstr>Calibri</vt:lpstr>
      <vt:lpstr>Marianne</vt:lpstr>
      <vt:lpstr>Wingdings</vt:lpstr>
      <vt:lpstr>MINISTÈRIEL</vt:lpstr>
      <vt:lpstr>1_MINISTÈRIEL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Manager>Client</Manager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subject>Client</dc:subject>
  <dc:creator>FONDEVILLE Coralie</dc:creator>
  <cp:lastModifiedBy>DEHEPPE Geraldine</cp:lastModifiedBy>
  <cp:revision>287</cp:revision>
  <cp:lastPrinted>2024-01-19T13:39:24Z</cp:lastPrinted>
  <dcterms:created xsi:type="dcterms:W3CDTF">2020-02-27T14:35:46Z</dcterms:created>
  <dcterms:modified xsi:type="dcterms:W3CDTF">2024-01-19T13:40:42Z</dcterms:modified>
</cp:coreProperties>
</file>